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256" r:id="rId2"/>
    <p:sldId id="422" r:id="rId3"/>
    <p:sldId id="307" r:id="rId4"/>
    <p:sldId id="306" r:id="rId5"/>
    <p:sldId id="305" r:id="rId6"/>
    <p:sldId id="304" r:id="rId7"/>
    <p:sldId id="303" r:id="rId8"/>
    <p:sldId id="302" r:id="rId9"/>
    <p:sldId id="301" r:id="rId10"/>
    <p:sldId id="300" r:id="rId11"/>
    <p:sldId id="299" r:id="rId12"/>
    <p:sldId id="298" r:id="rId13"/>
    <p:sldId id="605" r:id="rId14"/>
    <p:sldId id="275" r:id="rId15"/>
    <p:sldId id="295" r:id="rId16"/>
    <p:sldId id="294" r:id="rId17"/>
    <p:sldId id="293" r:id="rId18"/>
    <p:sldId id="292" r:id="rId19"/>
    <p:sldId id="291" r:id="rId20"/>
    <p:sldId id="290" r:id="rId21"/>
    <p:sldId id="313" r:id="rId22"/>
    <p:sldId id="534" r:id="rId23"/>
    <p:sldId id="535" r:id="rId24"/>
    <p:sldId id="668" r:id="rId25"/>
    <p:sldId id="679" r:id="rId26"/>
    <p:sldId id="669" r:id="rId27"/>
    <p:sldId id="670" r:id="rId28"/>
    <p:sldId id="672" r:id="rId29"/>
    <p:sldId id="671" r:id="rId30"/>
    <p:sldId id="673" r:id="rId31"/>
    <p:sldId id="429" r:id="rId32"/>
    <p:sldId id="667" r:id="rId33"/>
    <p:sldId id="675" r:id="rId34"/>
    <p:sldId id="604" r:id="rId35"/>
    <p:sldId id="674" r:id="rId36"/>
    <p:sldId id="432" r:id="rId37"/>
    <p:sldId id="603" r:id="rId38"/>
    <p:sldId id="676" r:id="rId39"/>
    <p:sldId id="677" r:id="rId40"/>
    <p:sldId id="678" r:id="rId41"/>
    <p:sldId id="428" r:id="rId42"/>
    <p:sldId id="433" r:id="rId43"/>
    <p:sldId id="434" r:id="rId44"/>
    <p:sldId id="435" r:id="rId45"/>
    <p:sldId id="436" r:id="rId46"/>
    <p:sldId id="437" r:id="rId47"/>
    <p:sldId id="439" r:id="rId48"/>
    <p:sldId id="441" r:id="rId49"/>
    <p:sldId id="442" r:id="rId50"/>
    <p:sldId id="443" r:id="rId51"/>
    <p:sldId id="444" r:id="rId52"/>
    <p:sldId id="445" r:id="rId53"/>
    <p:sldId id="446" r:id="rId54"/>
    <p:sldId id="447" r:id="rId55"/>
    <p:sldId id="448" r:id="rId56"/>
    <p:sldId id="449" r:id="rId57"/>
    <p:sldId id="450" r:id="rId58"/>
    <p:sldId id="451" r:id="rId59"/>
    <p:sldId id="684" r:id="rId60"/>
    <p:sldId id="455" r:id="rId61"/>
    <p:sldId id="456" r:id="rId62"/>
    <p:sldId id="314" r:id="rId63"/>
    <p:sldId id="315" r:id="rId64"/>
    <p:sldId id="316" r:id="rId65"/>
    <p:sldId id="685" r:id="rId66"/>
    <p:sldId id="317" r:id="rId67"/>
    <p:sldId id="686" r:id="rId68"/>
    <p:sldId id="457" r:id="rId69"/>
    <p:sldId id="606" r:id="rId70"/>
    <p:sldId id="659" r:id="rId71"/>
    <p:sldId id="658" r:id="rId72"/>
    <p:sldId id="657" r:id="rId73"/>
    <p:sldId id="650" r:id="rId74"/>
    <p:sldId id="660" r:id="rId75"/>
    <p:sldId id="651" r:id="rId76"/>
    <p:sldId id="638" r:id="rId77"/>
    <p:sldId id="640" r:id="rId78"/>
    <p:sldId id="643" r:id="rId79"/>
    <p:sldId id="644" r:id="rId80"/>
    <p:sldId id="642" r:id="rId81"/>
    <p:sldId id="320" r:id="rId82"/>
    <p:sldId id="637" r:id="rId83"/>
    <p:sldId id="321" r:id="rId84"/>
    <p:sldId id="323" r:id="rId85"/>
    <p:sldId id="652" r:id="rId86"/>
    <p:sldId id="690" r:id="rId87"/>
    <p:sldId id="322" r:id="rId88"/>
    <p:sldId id="324" r:id="rId89"/>
    <p:sldId id="653" r:id="rId90"/>
    <p:sldId id="691" r:id="rId91"/>
    <p:sldId id="349" r:id="rId92"/>
    <p:sldId id="362" r:id="rId93"/>
    <p:sldId id="692" r:id="rId94"/>
    <p:sldId id="350" r:id="rId95"/>
    <p:sldId id="363" r:id="rId96"/>
    <p:sldId id="654" r:id="rId97"/>
    <p:sldId id="693" r:id="rId98"/>
    <p:sldId id="358" r:id="rId99"/>
    <p:sldId id="370" r:id="rId100"/>
    <p:sldId id="655" r:id="rId101"/>
    <p:sldId id="694" r:id="rId102"/>
    <p:sldId id="359" r:id="rId103"/>
    <p:sldId id="371" r:id="rId104"/>
    <p:sldId id="656" r:id="rId105"/>
    <p:sldId id="695" r:id="rId106"/>
    <p:sldId id="647" r:id="rId107"/>
    <p:sldId id="379" r:id="rId108"/>
    <p:sldId id="687" r:id="rId109"/>
    <p:sldId id="386" r:id="rId110"/>
    <p:sldId id="385" r:id="rId111"/>
    <p:sldId id="599" r:id="rId112"/>
    <p:sldId id="600" r:id="rId113"/>
    <p:sldId id="259" r:id="rId114"/>
    <p:sldId id="257" r:id="rId115"/>
    <p:sldId id="384" r:id="rId116"/>
    <p:sldId id="425" r:id="rId117"/>
    <p:sldId id="383" r:id="rId118"/>
    <p:sldId id="381" r:id="rId119"/>
    <p:sldId id="594" r:id="rId120"/>
    <p:sldId id="595" r:id="rId121"/>
    <p:sldId id="596" r:id="rId122"/>
    <p:sldId id="597" r:id="rId123"/>
    <p:sldId id="598" r:id="rId124"/>
    <p:sldId id="426" r:id="rId125"/>
    <p:sldId id="309" r:id="rId126"/>
    <p:sldId id="282" r:id="rId127"/>
    <p:sldId id="310" r:id="rId128"/>
    <p:sldId id="283" r:id="rId129"/>
    <p:sldId id="262" r:id="rId130"/>
    <p:sldId id="263" r:id="rId131"/>
    <p:sldId id="264" r:id="rId132"/>
    <p:sldId id="265" r:id="rId133"/>
    <p:sldId id="266" r:id="rId134"/>
    <p:sldId id="267" r:id="rId135"/>
    <p:sldId id="268" r:id="rId136"/>
    <p:sldId id="269" r:id="rId137"/>
    <p:sldId id="273" r:id="rId138"/>
    <p:sldId id="270" r:id="rId139"/>
    <p:sldId id="271" r:id="rId140"/>
    <p:sldId id="272" r:id="rId141"/>
    <p:sldId id="689" r:id="rId1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F91"/>
    <a:srgbClr val="0000BA"/>
    <a:srgbClr val="666666"/>
    <a:srgbClr val="993333"/>
    <a:srgbClr val="05FF2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07" autoAdjust="0"/>
    <p:restoredTop sz="81968" autoAdjust="0"/>
  </p:normalViewPr>
  <p:slideViewPr>
    <p:cSldViewPr>
      <p:cViewPr varScale="1">
        <p:scale>
          <a:sx n="86" d="100"/>
          <a:sy n="86" d="100"/>
        </p:scale>
        <p:origin x="-384" y="-84"/>
      </p:cViewPr>
      <p:guideLst>
        <p:guide orient="horz" pos="2160"/>
        <p:guide pos="2880"/>
      </p:guideLst>
    </p:cSldViewPr>
  </p:slideViewPr>
  <p:notesTextViewPr>
    <p:cViewPr>
      <p:scale>
        <a:sx n="100" d="100"/>
        <a:sy n="100" d="100"/>
      </p:scale>
      <p:origin x="0" y="0"/>
    </p:cViewPr>
  </p:notesTextViewPr>
  <p:sorterViewPr>
    <p:cViewPr>
      <p:scale>
        <a:sx n="201" d="100"/>
        <a:sy n="201" d="100"/>
      </p:scale>
      <p:origin x="0" y="8528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8CB5B9-B12A-413A-807E-94EB14F852BC}" type="datetimeFigureOut">
              <a:rPr lang="en-US" smtClean="0"/>
              <a:pPr/>
              <a:t>6/8/2012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7AC15B-0596-45C3-83E7-1E9E5007D353}" type="slidenum">
              <a:rPr lang="en-US" smtClean="0"/>
              <a:pPr/>
              <a:t>‹#›</a:t>
            </a:fld>
            <a:endParaRPr lang="en-US"/>
          </a:p>
        </p:txBody>
      </p:sp>
    </p:spTree>
    <p:extLst>
      <p:ext uri="{BB962C8B-B14F-4D97-AF65-F5344CB8AC3E}">
        <p14:creationId xmlns:p14="http://schemas.microsoft.com/office/powerpoint/2010/main" xmlns="" val="2387796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testing, </a:t>
            </a:r>
            <a:r>
              <a:rPr lang="en-US" sz="1200" kern="1200" dirty="0" smtClean="0">
                <a:solidFill>
                  <a:schemeClr val="tx1"/>
                </a:solidFill>
                <a:latin typeface="+mn-lt"/>
                <a:ea typeface="+mn-ea"/>
                <a:cs typeface="+mn-cs"/>
              </a:rPr>
              <a:t>given a limited-field-of-view photo as testing input, our model recognizes the place category, and produces a compass-like prediction of the observer’s viewpoint. Superimposing the photo on an averaged panorama of many theaters, we can automatically predict the possible layout that extends beyond the available field of view.</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23</a:t>
            </a:fld>
            <a:endParaRPr lang="en-US"/>
          </a:p>
        </p:txBody>
      </p:sp>
    </p:spTree>
    <p:extLst>
      <p:ext uri="{BB962C8B-B14F-4D97-AF65-F5344CB8AC3E}">
        <p14:creationId xmlns:p14="http://schemas.microsoft.com/office/powerpoint/2010/main" xmlns="" val="41638313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design</a:t>
            </a:r>
            <a:r>
              <a:rPr lang="en-US" baseline="0" dirty="0" smtClean="0"/>
              <a:t> a Amazon Mechanical Turk task to ask people to label the viewpoint each SUN images. Given a SUN photo such as this one, we designed an interactive panorama viewer on the right using Adobe Flash. And we ask them to click and drug the panorama in the viewer, to adjust the view so that it matches the view shown on the left. In this way, we can get the viewpoint labeling for the SUN photos.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117</a:t>
            </a:fld>
            <a:endParaRPr lang="en-US"/>
          </a:p>
        </p:txBody>
      </p:sp>
    </p:spTree>
    <p:extLst>
      <p:ext uri="{BB962C8B-B14F-4D97-AF65-F5344CB8AC3E}">
        <p14:creationId xmlns:p14="http://schemas.microsoft.com/office/powerpoint/2010/main" xmlns="" val="14102444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the result.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118</a:t>
            </a:fld>
            <a:endParaRPr lang="en-US"/>
          </a:p>
        </p:txBody>
      </p:sp>
    </p:spTree>
    <p:extLst>
      <p:ext uri="{BB962C8B-B14F-4D97-AF65-F5344CB8AC3E}">
        <p14:creationId xmlns:p14="http://schemas.microsoft.com/office/powerpoint/2010/main" xmlns="" val="38464975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for hotel room, here</a:t>
            </a:r>
            <a:r>
              <a:rPr lang="en-US" baseline="0" dirty="0" smtClean="0"/>
              <a:t> is the histogram of the number of the images distributed across different viewpoints, plotted in the polar coordinate. The up direction corresponds to the center of the panorama, which corresponds to the door way of the hotel room. We can see that there is clear preference towards to this viewpoint, which corresponds to the bed. In another word, this means that the canonical view of a hotel room is the views that have the bed inside. Which makes a lot of sense.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119</a:t>
            </a:fld>
            <a:endParaRPr lang="en-US"/>
          </a:p>
        </p:txBody>
      </p:sp>
    </p:spTree>
    <p:extLst>
      <p:ext uri="{BB962C8B-B14F-4D97-AF65-F5344CB8AC3E}">
        <p14:creationId xmlns:p14="http://schemas.microsoft.com/office/powerpoint/2010/main" xmlns="" val="41120315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a beach scene. We can see that there</a:t>
            </a:r>
            <a:r>
              <a:rPr lang="en-US" baseline="0" dirty="0" smtClean="0"/>
              <a:t> is clear preference towards the water part of the beach. And it also tends to be parallel or perpendicular to the coast line. </a:t>
            </a:r>
            <a:endParaRPr lang="en-US" dirty="0" smtClean="0"/>
          </a:p>
          <a:p>
            <a:r>
              <a:rPr lang="en-US" baseline="0" dirty="0" smtClean="0"/>
              <a:t>This is very reasonable because when most people take a picture of a beach, we would expect that they have some water inside the picture to make a typical beach photo.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120</a:t>
            </a:fld>
            <a:endParaRPr lang="en-US"/>
          </a:p>
        </p:txBody>
      </p:sp>
    </p:spTree>
    <p:extLst>
      <p:ext uri="{BB962C8B-B14F-4D97-AF65-F5344CB8AC3E}">
        <p14:creationId xmlns:p14="http://schemas.microsoft.com/office/powerpoint/2010/main" xmlns="" val="33980745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theater. There is a strong preference towards the stage.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121</a:t>
            </a:fld>
            <a:endParaRPr lang="en-US"/>
          </a:p>
        </p:txBody>
      </p:sp>
    </p:spTree>
    <p:extLst>
      <p:ext uri="{BB962C8B-B14F-4D97-AF65-F5344CB8AC3E}">
        <p14:creationId xmlns:p14="http://schemas.microsoft.com/office/powerpoint/2010/main" xmlns="" val="21393038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train.</a:t>
            </a:r>
            <a:r>
              <a:rPr lang="en-US" baseline="0" dirty="0" smtClean="0"/>
              <a:t> There is strong preference to the direction parallel to the train.</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122</a:t>
            </a:fld>
            <a:endParaRPr lang="en-US"/>
          </a:p>
        </p:txBody>
      </p:sp>
    </p:spTree>
    <p:extLst>
      <p:ext uri="{BB962C8B-B14F-4D97-AF65-F5344CB8AC3E}">
        <p14:creationId xmlns:p14="http://schemas.microsoft.com/office/powerpoint/2010/main" xmlns="" val="38593317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wharf</a:t>
            </a:r>
            <a:r>
              <a:rPr lang="en-US" baseline="0" dirty="0" smtClean="0"/>
              <a:t> scene. Again, there is a strong preference towards the water.</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123</a:t>
            </a:fld>
            <a:endParaRPr lang="en-US"/>
          </a:p>
        </p:txBody>
      </p:sp>
    </p:spTree>
    <p:extLst>
      <p:ext uri="{BB962C8B-B14F-4D97-AF65-F5344CB8AC3E}">
        <p14:creationId xmlns:p14="http://schemas.microsoft.com/office/powerpoint/2010/main" xmlns="" val="13400793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124</a:t>
            </a:fld>
            <a:endParaRPr lang="en-US"/>
          </a:p>
        </p:txBody>
      </p:sp>
    </p:spTree>
    <p:extLst>
      <p:ext uri="{BB962C8B-B14F-4D97-AF65-F5344CB8AC3E}">
        <p14:creationId xmlns:p14="http://schemas.microsoft.com/office/powerpoint/2010/main" xmlns="" val="36020946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top 5 highest score SUN categories for this viewpoint. We can see that it makes a lot of sense to predict sandbar, islet, and beach.</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125</a:t>
            </a:fld>
            <a:endParaRPr lang="en-US"/>
          </a:p>
        </p:txBody>
      </p:sp>
    </p:spTree>
    <p:extLst>
      <p:ext uri="{BB962C8B-B14F-4D97-AF65-F5344CB8AC3E}">
        <p14:creationId xmlns:p14="http://schemas.microsoft.com/office/powerpoint/2010/main" xmlns="" val="14322631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a:t>
            </a:r>
            <a:r>
              <a:rPr lang="en-US" baseline="0" dirty="0" smtClean="0"/>
              <a:t> view. Without water, the categories in this view change a lot. They are now volleyball court and residential neighborhood, and even construction site.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126</a:t>
            </a:fld>
            <a:endParaRPr lang="en-US"/>
          </a:p>
        </p:txBody>
      </p:sp>
    </p:spTree>
    <p:extLst>
      <p:ext uri="{BB962C8B-B14F-4D97-AF65-F5344CB8AC3E}">
        <p14:creationId xmlns:p14="http://schemas.microsoft.com/office/powerpoint/2010/main" xmlns="" val="341811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just mentioned, we want use</a:t>
            </a:r>
            <a:r>
              <a:rPr lang="en-US" baseline="0" dirty="0" smtClean="0"/>
              <a:t> panorama for training, and use normal photos for testing. </a:t>
            </a:r>
            <a:endParaRPr lang="en-US" dirty="0" smtClean="0"/>
          </a:p>
          <a:p>
            <a:endParaRPr lang="en-US" dirty="0" smtClean="0"/>
          </a:p>
          <a:p>
            <a:r>
              <a:rPr lang="en-US" dirty="0" smtClean="0"/>
              <a:t>http://sun360.csail.mit.edu/code/cvpr2012pano_codeRelease/data/sun360/image/indoor/theater/crop/pano_afrdtnshvydhca/</a:t>
            </a:r>
          </a:p>
          <a:p>
            <a:r>
              <a:rPr lang="en-US" dirty="0" smtClean="0"/>
              <a:t>http://sun360.csail.mit.edu/code/cvpr2012pano_codeRelease/data/sun360/image/indoor/theater/crop/pano_ahsqnkomwzsblv/</a:t>
            </a:r>
          </a:p>
          <a:p>
            <a:r>
              <a:rPr lang="en-US" dirty="0" smtClean="0"/>
              <a:t>http://sun360.csail.mit.edu/code/cvpr2012pano_codeRelease/data/sun360/image/indoor/theater/crop/more_arsbaqfspfghnn/</a:t>
            </a:r>
          </a:p>
          <a:p>
            <a:r>
              <a:rPr lang="en-US" dirty="0" smtClean="0"/>
              <a:t>http://sun360.csail.mit.edu/code/cvpr2012pano_codeRelease/data/sun360/image/indoor/theater/crop/pano_auhbdigkjsgbnd/</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24</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 the middle, we have both beach and residential neighborhood.</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127</a:t>
            </a:fld>
            <a:endParaRPr lang="en-US"/>
          </a:p>
        </p:txBody>
      </p:sp>
    </p:spTree>
    <p:extLst>
      <p:ext uri="{BB962C8B-B14F-4D97-AF65-F5344CB8AC3E}">
        <p14:creationId xmlns:p14="http://schemas.microsoft.com/office/powerpoint/2010/main" xmlns="" val="2168574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another example, Towards this direction, it is call movie theater, towards this direction, it is stage.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128</a:t>
            </a:fld>
            <a:endParaRPr lang="en-US"/>
          </a:p>
        </p:txBody>
      </p:sp>
    </p:spTree>
    <p:extLst>
      <p:ext uri="{BB962C8B-B14F-4D97-AF65-F5344CB8AC3E}">
        <p14:creationId xmlns:p14="http://schemas.microsoft.com/office/powerpoint/2010/main" xmlns="" val="7326914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interesting application of viewpoint recognition to extrapolate an image. Given an image like this, </a:t>
            </a:r>
            <a:endParaRPr lang="en-US" dirty="0"/>
          </a:p>
        </p:txBody>
      </p:sp>
      <p:sp>
        <p:nvSpPr>
          <p:cNvPr id="4" name="Slide Number Placeholder 3"/>
          <p:cNvSpPr>
            <a:spLocks noGrp="1"/>
          </p:cNvSpPr>
          <p:nvPr>
            <p:ph type="sldNum" sz="quarter" idx="10"/>
          </p:nvPr>
        </p:nvSpPr>
        <p:spPr/>
        <p:txBody>
          <a:bodyPr/>
          <a:lstStyle/>
          <a:p>
            <a:fld id="{FFDEB96E-5261-1248-B7E8-2A5F62A862D6}" type="slidenum">
              <a:rPr lang="en-US" smtClean="0"/>
              <a:pPr/>
              <a:t>129</a:t>
            </a:fld>
            <a:endParaRPr lang="en-US"/>
          </a:p>
        </p:txBody>
      </p:sp>
    </p:spTree>
    <p:extLst>
      <p:ext uri="{BB962C8B-B14F-4D97-AF65-F5344CB8AC3E}">
        <p14:creationId xmlns:p14="http://schemas.microsoft.com/office/powerpoint/2010/main" xmlns="" val="28202499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recognize that it is taken inside a theater, and the camera is facing the seat. </a:t>
            </a:r>
            <a:endParaRPr lang="en-US" dirty="0"/>
          </a:p>
        </p:txBody>
      </p:sp>
      <p:sp>
        <p:nvSpPr>
          <p:cNvPr id="4" name="Slide Number Placeholder 3"/>
          <p:cNvSpPr>
            <a:spLocks noGrp="1"/>
          </p:cNvSpPr>
          <p:nvPr>
            <p:ph type="sldNum" sz="quarter" idx="10"/>
          </p:nvPr>
        </p:nvSpPr>
        <p:spPr/>
        <p:txBody>
          <a:bodyPr/>
          <a:lstStyle/>
          <a:p>
            <a:fld id="{FFDEB96E-5261-1248-B7E8-2A5F62A862D6}" type="slidenum">
              <a:rPr lang="en-US" smtClean="0"/>
              <a:pPr/>
              <a:t>130</a:t>
            </a:fld>
            <a:endParaRPr lang="en-US"/>
          </a:p>
        </p:txBody>
      </p:sp>
    </p:spTree>
    <p:extLst>
      <p:ext uri="{BB962C8B-B14F-4D97-AF65-F5344CB8AC3E}">
        <p14:creationId xmlns:p14="http://schemas.microsoft.com/office/powerpoint/2010/main" xmlns="" val="38677536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sz="1200" kern="1200" dirty="0" smtClean="0">
                <a:solidFill>
                  <a:schemeClr val="tx1"/>
                </a:solidFill>
                <a:latin typeface="+mn-lt"/>
                <a:ea typeface="+mn-ea"/>
                <a:cs typeface="+mn-cs"/>
              </a:rPr>
              <a:t>superpose it onto the average panorama of theaters</a:t>
            </a:r>
            <a:endParaRPr lang="en-US" dirty="0"/>
          </a:p>
        </p:txBody>
      </p:sp>
      <p:sp>
        <p:nvSpPr>
          <p:cNvPr id="4" name="Slide Number Placeholder 3"/>
          <p:cNvSpPr>
            <a:spLocks noGrp="1"/>
          </p:cNvSpPr>
          <p:nvPr>
            <p:ph type="sldNum" sz="quarter" idx="10"/>
          </p:nvPr>
        </p:nvSpPr>
        <p:spPr/>
        <p:txBody>
          <a:bodyPr/>
          <a:lstStyle/>
          <a:p>
            <a:fld id="{FFDEB96E-5261-1248-B7E8-2A5F62A862D6}" type="slidenum">
              <a:rPr lang="en-US" smtClean="0"/>
              <a:pPr/>
              <a:t>131</a:t>
            </a:fld>
            <a:endParaRPr lang="en-US"/>
          </a:p>
        </p:txBody>
      </p:sp>
    </p:spTree>
    <p:extLst>
      <p:ext uri="{BB962C8B-B14F-4D97-AF65-F5344CB8AC3E}">
        <p14:creationId xmlns:p14="http://schemas.microsoft.com/office/powerpoint/2010/main" xmlns="" val="4280550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the </a:t>
            </a:r>
            <a:r>
              <a:rPr lang="en-US" sz="1200" kern="1200" dirty="0" smtClean="0">
                <a:solidFill>
                  <a:schemeClr val="tx1"/>
                </a:solidFill>
                <a:latin typeface="+mn-lt"/>
                <a:ea typeface="+mn-ea"/>
                <a:cs typeface="+mn-cs"/>
              </a:rPr>
              <a:t>nearest neighbor from the training set.</a:t>
            </a:r>
            <a:r>
              <a:rPr lang="en-US" sz="1200" kern="1200" baseline="0" dirty="0" smtClean="0">
                <a:solidFill>
                  <a:schemeClr val="tx1"/>
                </a:solidFill>
                <a:latin typeface="+mn-lt"/>
                <a:ea typeface="+mn-ea"/>
                <a:cs typeface="+mn-cs"/>
              </a:rPr>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FDEB96E-5261-1248-B7E8-2A5F62A862D6}" type="slidenum">
              <a:rPr lang="en-US" smtClean="0"/>
              <a:pPr/>
              <a:t>132</a:t>
            </a:fld>
            <a:endParaRPr lang="en-US"/>
          </a:p>
        </p:txBody>
      </p:sp>
    </p:spTree>
    <p:extLst>
      <p:ext uri="{BB962C8B-B14F-4D97-AF65-F5344CB8AC3E}">
        <p14:creationId xmlns:p14="http://schemas.microsoft.com/office/powerpoint/2010/main" xmlns="" val="6725585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t>
            </a:r>
            <a:r>
              <a:rPr lang="en-US" sz="1200" kern="1200" dirty="0" smtClean="0">
                <a:solidFill>
                  <a:schemeClr val="tx1"/>
                </a:solidFill>
                <a:latin typeface="+mn-lt"/>
                <a:ea typeface="+mn-ea"/>
                <a:cs typeface="+mn-cs"/>
              </a:rPr>
              <a:t>image you first see at the center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is the input picture, and the area surrounding the picture is the extrapolation.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e can clearly see how correct view alignment allows us to predict visual information that extends beyond the boundaries of the test picture</a:t>
            </a:r>
            <a:r>
              <a:rPr lang="en-US" sz="1200" kern="1200" dirty="0" smtClean="0">
                <a:solidFill>
                  <a:schemeClr val="tx1"/>
                </a:solidFill>
                <a:latin typeface="+mn-lt"/>
                <a:ea typeface="+mn-ea"/>
                <a:cs typeface="+mn-cs"/>
              </a:rPr>
              <a:t>. </a:t>
            </a:r>
            <a:r>
              <a:rPr lang="en-US" dirty="0" smtClean="0"/>
              <a:t>We extrapolate</a:t>
            </a:r>
            <a:r>
              <a:rPr lang="en-US" baseline="0" dirty="0" smtClean="0"/>
              <a:t> the photo with texture synthesis technique.  Here, we use Raj &amp; </a:t>
            </a:r>
            <a:r>
              <a:rPr lang="en-US" dirty="0" err="1" smtClean="0"/>
              <a:t>Rosenholtz</a:t>
            </a:r>
            <a:r>
              <a:rPr lang="en-US" dirty="0" smtClean="0"/>
              <a:t> 2010 for the texture synthesis.</a:t>
            </a:r>
            <a:endParaRPr lang="en-US"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FDEB96E-5261-1248-B7E8-2A5F62A862D6}" type="slidenum">
              <a:rPr lang="en-US" smtClean="0"/>
              <a:pPr/>
              <a:t>133</a:t>
            </a:fld>
            <a:endParaRPr lang="en-US"/>
          </a:p>
        </p:txBody>
      </p:sp>
    </p:spTree>
    <p:extLst>
      <p:ext uri="{BB962C8B-B14F-4D97-AF65-F5344CB8AC3E}">
        <p14:creationId xmlns:p14="http://schemas.microsoft.com/office/powerpoint/2010/main" xmlns="" val="39721489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Here</a:t>
            </a:r>
            <a:r>
              <a:rPr lang="en-US" sz="1200" kern="1200" baseline="0" dirty="0" smtClean="0">
                <a:solidFill>
                  <a:schemeClr val="tx1"/>
                </a:solidFill>
                <a:latin typeface="+mn-lt"/>
                <a:ea typeface="+mn-ea"/>
                <a:cs typeface="+mn-cs"/>
              </a:rPr>
              <a:t> is another example. </a:t>
            </a:r>
            <a:r>
              <a:rPr lang="en-US" sz="1200" kern="1200" dirty="0" smtClean="0">
                <a:solidFill>
                  <a:schemeClr val="tx1"/>
                </a:solidFill>
                <a:latin typeface="+mn-lt"/>
                <a:ea typeface="+mn-ea"/>
                <a:cs typeface="+mn-cs"/>
              </a:rPr>
              <a:t>The extrapolated view is produced using texture synthesis algorithm guided by nearest</a:t>
            </a:r>
            <a:r>
              <a:rPr lang="en-US" sz="1200" kern="1200" baseline="0" dirty="0" smtClean="0">
                <a:solidFill>
                  <a:schemeClr val="tx1"/>
                </a:solidFill>
                <a:latin typeface="+mn-lt"/>
                <a:ea typeface="+mn-ea"/>
                <a:cs typeface="+mn-cs"/>
              </a:rPr>
              <a:t> neighbor, which is the most similar panorama.</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version of the </a:t>
            </a:r>
            <a:r>
              <a:rPr lang="en-US" sz="1200" kern="1200" dirty="0" err="1" smtClean="0">
                <a:solidFill>
                  <a:schemeClr val="tx1"/>
                </a:solidFill>
                <a:latin typeface="+mn-lt"/>
                <a:ea typeface="+mn-ea"/>
                <a:cs typeface="+mn-cs"/>
              </a:rPr>
              <a:t>Portilla-Simoncelli</a:t>
            </a:r>
            <a:r>
              <a:rPr lang="en-US" sz="1200" kern="1200" dirty="0" smtClean="0">
                <a:solidFill>
                  <a:schemeClr val="tx1"/>
                </a:solidFill>
                <a:latin typeface="+mn-lt"/>
                <a:ea typeface="+mn-ea"/>
                <a:cs typeface="+mn-cs"/>
              </a:rPr>
              <a:t> which operates over local patches of the image.</a:t>
            </a:r>
            <a:endParaRPr lang="en-US" dirty="0" smtClean="0"/>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FDEB96E-5261-1248-B7E8-2A5F62A862D6}" type="slidenum">
              <a:rPr lang="en-US" smtClean="0"/>
              <a:pPr/>
              <a:t>134</a:t>
            </a:fld>
            <a:endParaRPr lang="en-US"/>
          </a:p>
        </p:txBody>
      </p:sp>
    </p:spTree>
    <p:extLst>
      <p:ext uri="{BB962C8B-B14F-4D97-AF65-F5344CB8AC3E}">
        <p14:creationId xmlns:p14="http://schemas.microsoft.com/office/powerpoint/2010/main" xmlns="" val="23772545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Another example, a TV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FDEB96E-5261-1248-B7E8-2A5F62A862D6}" type="slidenum">
              <a:rPr lang="en-US" smtClean="0"/>
              <a:pPr/>
              <a:t>135</a:t>
            </a:fld>
            <a:endParaRPr lang="en-US"/>
          </a:p>
        </p:txBody>
      </p:sp>
    </p:spTree>
    <p:extLst>
      <p:ext uri="{BB962C8B-B14F-4D97-AF65-F5344CB8AC3E}">
        <p14:creationId xmlns:p14="http://schemas.microsoft.com/office/powerpoint/2010/main" xmlns="" val="41667774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subway station</a:t>
            </a:r>
          </a:p>
        </p:txBody>
      </p:sp>
      <p:sp>
        <p:nvSpPr>
          <p:cNvPr id="4" name="Slide Number Placeholder 3"/>
          <p:cNvSpPr>
            <a:spLocks noGrp="1"/>
          </p:cNvSpPr>
          <p:nvPr>
            <p:ph type="sldNum" sz="quarter" idx="10"/>
          </p:nvPr>
        </p:nvSpPr>
        <p:spPr/>
        <p:txBody>
          <a:bodyPr/>
          <a:lstStyle/>
          <a:p>
            <a:fld id="{FFDEB96E-5261-1248-B7E8-2A5F62A862D6}" type="slidenum">
              <a:rPr lang="en-US" smtClean="0"/>
              <a:pPr/>
              <a:t>136</a:t>
            </a:fld>
            <a:endParaRPr lang="en-US"/>
          </a:p>
        </p:txBody>
      </p:sp>
    </p:spTree>
    <p:extLst>
      <p:ext uri="{BB962C8B-B14F-4D97-AF65-F5344CB8AC3E}">
        <p14:creationId xmlns:p14="http://schemas.microsoft.com/office/powerpoint/2010/main" xmlns="" val="1788787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make this happen, we can sample normal photos from the panorama.</a:t>
            </a:r>
            <a:endParaRPr lang="en-US" dirty="0" smtClean="0"/>
          </a:p>
          <a:p>
            <a:endParaRPr lang="en-US" dirty="0" smtClean="0"/>
          </a:p>
          <a:p>
            <a:r>
              <a:rPr lang="en-US" dirty="0" smtClean="0"/>
              <a:t>http://sun360.csail.mit.edu/code/cvpr2012pano_codeRelease/data/sun360/image/indoor/theater/crop/pano_afrdtnshvydhca/</a:t>
            </a:r>
          </a:p>
          <a:p>
            <a:r>
              <a:rPr lang="en-US" dirty="0" smtClean="0"/>
              <a:t>http://sun360.csail.mit.edu/code/cvpr2012pano_codeRelease/data/sun360/image/indoor/theater/crop/pano_ahsqnkomwzsblv/</a:t>
            </a:r>
          </a:p>
          <a:p>
            <a:r>
              <a:rPr lang="en-US" dirty="0" smtClean="0"/>
              <a:t>http://sun360.csail.mit.edu/code/cvpr2012pano_codeRelease/data/sun360/image/indoor/theater/crop/more_arsbaqfspfghnn/</a:t>
            </a:r>
          </a:p>
          <a:p>
            <a:r>
              <a:rPr lang="en-US" dirty="0" smtClean="0"/>
              <a:t>http://sun360.csail.mit.edu/code/cvpr2012pano_codeRelease/data/sun360/image/indoor/theater/crop/pano_auhbdigkjsgbnd/</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25</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potential computer graphics applications,</a:t>
            </a:r>
            <a:r>
              <a:rPr lang="en-US" baseline="0" dirty="0" smtClean="0"/>
              <a:t> this is also an interesting visualization for boundary extension effect in cognitive science. Boundary extension is a robust phenomenon that people confidentially remember seeing a surrounding region of a scene that was not visible in the studied view. For example, in the experiment, this picture is shown to a human. Then, the picture is removed, and the subject is asked to draw the picture. No matter who and what picture, human consistently make the mistake to draw a picture larger than it should be, including the surrounding region of a scene.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137</a:t>
            </a:fld>
            <a:endParaRPr lang="en-US"/>
          </a:p>
        </p:txBody>
      </p:sp>
    </p:spTree>
    <p:extLst>
      <p:ext uri="{BB962C8B-B14F-4D97-AF65-F5344CB8AC3E}">
        <p14:creationId xmlns:p14="http://schemas.microsoft.com/office/powerpoint/2010/main" xmlns="" val="32063295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visualization is kind of mimicking</a:t>
            </a:r>
            <a:r>
              <a:rPr lang="en-US" baseline="0" dirty="0" smtClean="0"/>
              <a:t> this effect. Given the picture, the texture synthesis is able to synthesized what is outside the photo.</a:t>
            </a:r>
            <a:endParaRPr lang="en-US" dirty="0"/>
          </a:p>
        </p:txBody>
      </p:sp>
      <p:sp>
        <p:nvSpPr>
          <p:cNvPr id="4" name="Slide Number Placeholder 3"/>
          <p:cNvSpPr>
            <a:spLocks noGrp="1"/>
          </p:cNvSpPr>
          <p:nvPr>
            <p:ph type="sldNum" sz="quarter" idx="10"/>
          </p:nvPr>
        </p:nvSpPr>
        <p:spPr/>
        <p:txBody>
          <a:bodyPr/>
          <a:lstStyle/>
          <a:p>
            <a:fld id="{FFDEB96E-5261-1248-B7E8-2A5F62A862D6}" type="slidenum">
              <a:rPr lang="en-US" smtClean="0"/>
              <a:pPr/>
              <a:t>138</a:t>
            </a:fld>
            <a:endParaRPr lang="en-US"/>
          </a:p>
        </p:txBody>
      </p:sp>
    </p:spTree>
    <p:extLst>
      <p:ext uri="{BB962C8B-B14F-4D97-AF65-F5344CB8AC3E}">
        <p14:creationId xmlns:p14="http://schemas.microsoft.com/office/powerpoint/2010/main" xmlns="" val="3185868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shows the extrapolation result of a wharf.</a:t>
            </a:r>
            <a:endParaRPr lang="en-US" dirty="0"/>
          </a:p>
        </p:txBody>
      </p:sp>
      <p:sp>
        <p:nvSpPr>
          <p:cNvPr id="4" name="Slide Number Placeholder 3"/>
          <p:cNvSpPr>
            <a:spLocks noGrp="1"/>
          </p:cNvSpPr>
          <p:nvPr>
            <p:ph type="sldNum" sz="quarter" idx="10"/>
          </p:nvPr>
        </p:nvSpPr>
        <p:spPr/>
        <p:txBody>
          <a:bodyPr/>
          <a:lstStyle/>
          <a:p>
            <a:fld id="{FFDEB96E-5261-1248-B7E8-2A5F62A862D6}" type="slidenum">
              <a:rPr lang="en-US" smtClean="0"/>
              <a:pPr/>
              <a:t>139</a:t>
            </a:fld>
            <a:endParaRPr lang="en-US"/>
          </a:p>
        </p:txBody>
      </p:sp>
    </p:spTree>
    <p:extLst>
      <p:ext uri="{BB962C8B-B14F-4D97-AF65-F5344CB8AC3E}">
        <p14:creationId xmlns:p14="http://schemas.microsoft.com/office/powerpoint/2010/main" xmlns="" val="21344571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reasonable guess of a church.</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140</a:t>
            </a:fld>
            <a:endParaRPr lang="en-US"/>
          </a:p>
        </p:txBody>
      </p:sp>
    </p:spTree>
    <p:extLst>
      <p:ext uri="{BB962C8B-B14F-4D97-AF65-F5344CB8AC3E}">
        <p14:creationId xmlns:p14="http://schemas.microsoft.com/office/powerpoint/2010/main" xmlns="" val="29728657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more information, please visit our website.</a:t>
            </a:r>
            <a:endParaRPr lang="en-US" baseline="0" smtClean="0"/>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141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There are some simply geometric transformation we need to take care of. But it is very straight forward.</a:t>
            </a:r>
            <a:endParaRPr lang="en-US" dirty="0" smtClean="0"/>
          </a:p>
        </p:txBody>
      </p:sp>
      <p:sp>
        <p:nvSpPr>
          <p:cNvPr id="4" name="Slide Number Placeholder 3"/>
          <p:cNvSpPr>
            <a:spLocks noGrp="1"/>
          </p:cNvSpPr>
          <p:nvPr>
            <p:ph type="sldNum" sz="quarter" idx="10"/>
          </p:nvPr>
        </p:nvSpPr>
        <p:spPr/>
        <p:txBody>
          <a:bodyPr/>
          <a:lstStyle/>
          <a:p>
            <a:fld id="{BF7AC15B-0596-45C3-83E7-1E9E5007D353}"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several good things to sample photos from panorama:</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of all, we can </a:t>
            </a:r>
            <a:r>
              <a:rPr lang="en-US" dirty="0" err="1" smtClean="0"/>
              <a:t>unbiasly</a:t>
            </a:r>
            <a:r>
              <a:rPr lang="en-US" dirty="0" smtClean="0"/>
              <a:t> cover all the viewpoints we</a:t>
            </a:r>
            <a:r>
              <a:rPr lang="en-US" baseline="0" dirty="0" smtClean="0"/>
              <a:t> want. We can get equal number of training images from each viewpoint.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Secondly, when we</a:t>
            </a:r>
            <a:r>
              <a:rPr lang="en-US" baseline="0" dirty="0" smtClean="0"/>
              <a:t> sample the photos, we can know their viewpoint relations among themselves perfectly.</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we shall see later, this viewpoint relationship constraint is actually very helpful in the training.</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Okay,</a:t>
            </a:r>
            <a:r>
              <a:rPr lang="en-US" baseline="0" dirty="0" smtClean="0"/>
              <a:t> let say that we have a list of panorama images. If they are all aligned well,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sample normal</a:t>
            </a:r>
            <a:r>
              <a:rPr lang="en-US" baseline="0" dirty="0" smtClean="0"/>
              <a:t> photos from the panoramas,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very important,</a:t>
            </a:r>
            <a:r>
              <a:rPr lang="en-US" sz="1200" kern="1200" baseline="0" dirty="0" smtClean="0">
                <a:solidFill>
                  <a:schemeClr val="tx1"/>
                </a:solidFill>
                <a:latin typeface="+mn-lt"/>
                <a:ea typeface="+mn-ea"/>
                <a:cs typeface="+mn-cs"/>
              </a:rPr>
              <a:t> but mostly-ignored</a:t>
            </a:r>
            <a:r>
              <a:rPr lang="en-US" sz="1200" kern="1200" dirty="0" smtClean="0">
                <a:solidFill>
                  <a:schemeClr val="tx1"/>
                </a:solidFill>
                <a:latin typeface="+mn-lt"/>
                <a:ea typeface="+mn-ea"/>
                <a:cs typeface="+mn-cs"/>
              </a:rPr>
              <a:t> visual task for scene understanding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is</a:t>
            </a:r>
            <a:r>
              <a:rPr lang="en-US" sz="1200" kern="1200" baseline="0" dirty="0" smtClean="0">
                <a:solidFill>
                  <a:schemeClr val="tx1"/>
                </a:solidFill>
                <a:latin typeface="+mn-lt"/>
                <a:ea typeface="+mn-ea"/>
                <a:cs typeface="+mn-cs"/>
              </a:rPr>
              <a:t> to recognize the viewpoints of the scenes.</a:t>
            </a:r>
          </a:p>
          <a:p>
            <a:r>
              <a:rPr lang="en-US" sz="1200" kern="1200" baseline="0" dirty="0" smtClean="0">
                <a:solidFill>
                  <a:schemeClr val="tx1"/>
                </a:solidFill>
                <a:latin typeface="+mn-lt"/>
                <a:ea typeface="+mn-ea"/>
                <a:cs typeface="+mn-cs"/>
              </a:rPr>
              <a:t>Look at here. Imagine that you are standing inside a theater.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Despite belonging to the same place category, the photos taken by an observer inside a place look very different from different viewpoints. </a:t>
            </a:r>
          </a:p>
          <a:p>
            <a:r>
              <a:rPr lang="en-US" sz="1200" kern="1200" dirty="0" smtClean="0">
                <a:solidFill>
                  <a:schemeClr val="tx1"/>
                </a:solidFill>
                <a:latin typeface="+mn-lt"/>
                <a:ea typeface="+mn-ea"/>
                <a:cs typeface="+mn-cs"/>
              </a:rPr>
              <a:t>This is because typical photos have a limited visual field of view and only capture a single scene viewpoint at a time.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a:t>
            </a:fld>
            <a:endParaRPr lang="en-US"/>
          </a:p>
        </p:txBody>
      </p:sp>
    </p:spTree>
    <p:extLst>
      <p:ext uri="{BB962C8B-B14F-4D97-AF65-F5344CB8AC3E}">
        <p14:creationId xmlns:p14="http://schemas.microsoft.com/office/powerpoint/2010/main" xmlns="" val="3210950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a:t>
            </a:r>
            <a:r>
              <a:rPr lang="en-US" baseline="0" dirty="0" smtClean="0"/>
              <a:t> we can train a viewpoint classification model using the photos sampled from different viewpoints.</a:t>
            </a:r>
          </a:p>
          <a:p>
            <a:r>
              <a:rPr lang="en-US" baseline="0" dirty="0" smtClean="0"/>
              <a:t>For example, we can use all the stages to train a stage view classifier.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alignment among</a:t>
            </a:r>
            <a:r>
              <a:rPr lang="en-US" baseline="0" dirty="0" smtClean="0"/>
              <a:t> panoramas </a:t>
            </a:r>
            <a:r>
              <a:rPr lang="en-US" dirty="0" smtClean="0"/>
              <a:t>is a very tedious task</a:t>
            </a:r>
            <a:r>
              <a:rPr lang="en-US" baseline="0" dirty="0" smtClean="0"/>
              <a:t> for human to label. And it is also very unclear how to label it well. Ideally, we want the computer to figure it out by itself. So, here is the actual situation for training. We have a list of unaligned panoramas, and their sampled photos.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want the algorithm to align the panoramas automatically during training.</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simultaneously</a:t>
            </a:r>
            <a:r>
              <a:rPr lang="en-US" baseline="0" dirty="0" smtClean="0"/>
              <a:t> train a viewpoint classifier for each view.</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viewpoint only</a:t>
            </a:r>
            <a:r>
              <a:rPr lang="en-US" baseline="0" dirty="0" smtClean="0"/>
              <a:t> makes sense for a specific place category. For example, this compass-like pointer only makes sense to point to this way, because it knows that it is inside a theater. So, the problem is a joint problem of place categorization and viewpoint recognition. But, pay attention here that we call it place instead of scene.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37</a:t>
            </a:fld>
            <a:endParaRPr lang="en-US"/>
          </a:p>
        </p:txBody>
      </p:sp>
    </p:spTree>
    <p:extLst>
      <p:ext uri="{BB962C8B-B14F-4D97-AF65-F5344CB8AC3E}">
        <p14:creationId xmlns:p14="http://schemas.microsoft.com/office/powerpoint/2010/main" xmlns="" val="272296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we want to make a distinction</a:t>
            </a:r>
            <a:r>
              <a:rPr lang="en-US" baseline="0" dirty="0" smtClean="0"/>
              <a:t> against the traditional definition of scene, which is just a name for a scene photo. Here, we want to definite a scene as a place category plus a viewpoint. For example, it is a theater, and it is facing towards this way. On the other side, here is an incompletely list of theater-related scene categories from our SUN database, which is extracted from a dictionary. We can see that this list is quite messy. It messes up place category and viewpoint all the time. Furthermore [click], it doesn’t have any unnamable viewpoints. By defining scenes as a place category plus a viewpoint, we make things much clearer now.</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38</a:t>
            </a:fld>
            <a:endParaRPr lang="en-US"/>
          </a:p>
        </p:txBody>
      </p:sp>
    </p:spTree>
    <p:extLst>
      <p:ext uri="{BB962C8B-B14F-4D97-AF65-F5344CB8AC3E}">
        <p14:creationId xmlns:p14="http://schemas.microsoft.com/office/powerpoint/2010/main" xmlns="" val="634832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to make thing clear and simple, the pipeline of our algorithm look like this. The first </a:t>
            </a:r>
            <a:r>
              <a:rPr lang="en-US" dirty="0" smtClean="0"/>
              <a:t>step is place categorization. And the second step</a:t>
            </a:r>
            <a:r>
              <a:rPr lang="en-US" baseline="0" dirty="0" smtClean="0"/>
              <a:t> is to align</a:t>
            </a:r>
            <a:r>
              <a:rPr lang="en-US" dirty="0" smtClean="0"/>
              <a:t> the panoramas and train a viewpoint classifier simultaneously.</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39</a:t>
            </a:fld>
            <a:endParaRPr lang="en-US"/>
          </a:p>
        </p:txBody>
      </p:sp>
    </p:spTree>
    <p:extLst>
      <p:ext uri="{BB962C8B-B14F-4D97-AF65-F5344CB8AC3E}">
        <p14:creationId xmlns:p14="http://schemas.microsoft.com/office/powerpoint/2010/main" xmlns="" val="4220751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For the first step, </a:t>
            </a:r>
            <a:r>
              <a:rPr lang="nl-NL" dirty="0" err="1" smtClean="0"/>
              <a:t>place</a:t>
            </a:r>
            <a:r>
              <a:rPr lang="nl-NL" dirty="0" smtClean="0"/>
              <a:t> </a:t>
            </a:r>
            <a:r>
              <a:rPr lang="nl-NL" dirty="0" err="1" smtClean="0"/>
              <a:t>categorization</a:t>
            </a:r>
            <a:r>
              <a:rPr lang="nl-NL" dirty="0" smtClean="0"/>
              <a:t>,</a:t>
            </a:r>
            <a:r>
              <a:rPr lang="nl-NL" baseline="0" dirty="0" smtClean="0"/>
              <a:t> </a:t>
            </a:r>
            <a:r>
              <a:rPr lang="nl-NL" baseline="0" dirty="0" err="1" smtClean="0"/>
              <a:t>it</a:t>
            </a:r>
            <a:r>
              <a:rPr lang="nl-NL" baseline="0" dirty="0" smtClean="0"/>
              <a:t> is </a:t>
            </a:r>
            <a:r>
              <a:rPr lang="nl-NL" baseline="0" dirty="0" err="1" smtClean="0"/>
              <a:t>very</a:t>
            </a:r>
            <a:r>
              <a:rPr lang="nl-NL" baseline="0" dirty="0" smtClean="0"/>
              <a:t> </a:t>
            </a:r>
            <a:r>
              <a:rPr lang="nl-NL" baseline="0" dirty="0" err="1" smtClean="0"/>
              <a:t>simple</a:t>
            </a:r>
            <a:r>
              <a:rPr lang="nl-NL" baseline="0" dirty="0" smtClean="0"/>
              <a:t>. For </a:t>
            </a:r>
            <a:r>
              <a:rPr lang="nl-NL" baseline="0" dirty="0" err="1" smtClean="0"/>
              <a:t>each</a:t>
            </a:r>
            <a:r>
              <a:rPr lang="nl-NL" baseline="0" dirty="0" smtClean="0"/>
              <a:t> </a:t>
            </a:r>
            <a:r>
              <a:rPr lang="nl-NL" baseline="0" dirty="0" err="1" smtClean="0"/>
              <a:t>category</a:t>
            </a:r>
            <a:r>
              <a:rPr lang="nl-NL" baseline="0" dirty="0" smtClean="0"/>
              <a:t>, we </a:t>
            </a:r>
            <a:r>
              <a:rPr lang="nl-NL" baseline="0" dirty="0" err="1" smtClean="0"/>
              <a:t>just</a:t>
            </a:r>
            <a:r>
              <a:rPr lang="nl-NL" baseline="0" dirty="0" smtClean="0"/>
              <a:t> sample </a:t>
            </a:r>
            <a:r>
              <a:rPr lang="nl-NL" baseline="0" dirty="0" err="1" smtClean="0"/>
              <a:t>many</a:t>
            </a:r>
            <a:r>
              <a:rPr lang="nl-NL" baseline="0" dirty="0" smtClean="0"/>
              <a:t> </a:t>
            </a:r>
            <a:r>
              <a:rPr lang="nl-NL" baseline="0" dirty="0" err="1" smtClean="0"/>
              <a:t>normal</a:t>
            </a:r>
            <a:r>
              <a:rPr lang="nl-NL" baseline="0" dirty="0" smtClean="0"/>
              <a:t> </a:t>
            </a:r>
            <a:r>
              <a:rPr lang="nl-NL" baseline="0" dirty="0" err="1" smtClean="0"/>
              <a:t>photos</a:t>
            </a:r>
            <a:r>
              <a:rPr lang="nl-NL" baseline="0" dirty="0" smtClean="0"/>
              <a:t> </a:t>
            </a:r>
            <a:r>
              <a:rPr lang="nl-NL" baseline="0" dirty="0" err="1" smtClean="0"/>
              <a:t>from</a:t>
            </a:r>
            <a:r>
              <a:rPr lang="nl-NL" baseline="0" dirty="0" smtClean="0"/>
              <a:t> the </a:t>
            </a:r>
            <a:r>
              <a:rPr lang="nl-NL" baseline="0" dirty="0" err="1" smtClean="0"/>
              <a:t>panoramas</a:t>
            </a:r>
            <a:r>
              <a:rPr lang="nl-NL" baseline="0" dirty="0" smtClean="0"/>
              <a:t>, </a:t>
            </a:r>
            <a:r>
              <a:rPr lang="nl-NL" baseline="0" dirty="0" err="1" smtClean="0"/>
              <a:t>ignored</a:t>
            </a:r>
            <a:r>
              <a:rPr lang="nl-NL" baseline="0" dirty="0" smtClean="0"/>
              <a:t> </a:t>
            </a:r>
            <a:r>
              <a:rPr lang="nl-NL" baseline="0" dirty="0" err="1" smtClean="0"/>
              <a:t>any</a:t>
            </a:r>
            <a:r>
              <a:rPr lang="nl-NL" baseline="0" dirty="0" smtClean="0"/>
              <a:t> viewpoint information, </a:t>
            </a:r>
            <a:r>
              <a:rPr lang="nl-NL" baseline="0" dirty="0" err="1" smtClean="0"/>
              <a:t>and</a:t>
            </a:r>
            <a:r>
              <a:rPr lang="nl-NL" baseline="0" dirty="0" smtClean="0"/>
              <a:t> put </a:t>
            </a:r>
            <a:r>
              <a:rPr lang="nl-NL" baseline="0" dirty="0" err="1" smtClean="0"/>
              <a:t>them</a:t>
            </a:r>
            <a:r>
              <a:rPr lang="nl-NL" baseline="0" dirty="0" smtClean="0"/>
              <a:t> </a:t>
            </a:r>
            <a:r>
              <a:rPr lang="nl-NL" baseline="0" dirty="0" err="1" smtClean="0"/>
              <a:t>all</a:t>
            </a:r>
            <a:r>
              <a:rPr lang="nl-NL" baseline="0" dirty="0" smtClean="0"/>
              <a:t> </a:t>
            </a:r>
            <a:r>
              <a:rPr lang="nl-NL" baseline="0" dirty="0" err="1" smtClean="0"/>
              <a:t>together</a:t>
            </a:r>
            <a:r>
              <a:rPr lang="nl-NL" baseline="0" dirty="0" smtClean="0"/>
              <a:t> </a:t>
            </a:r>
            <a:r>
              <a:rPr lang="nl-NL" baseline="0" dirty="0" err="1" smtClean="0"/>
              <a:t>into</a:t>
            </a:r>
            <a:r>
              <a:rPr lang="nl-NL" baseline="0" dirty="0" smtClean="0"/>
              <a:t> a non-</a:t>
            </a:r>
            <a:r>
              <a:rPr lang="nl-NL" baseline="0" dirty="0" err="1" smtClean="0"/>
              <a:t>linear</a:t>
            </a:r>
            <a:r>
              <a:rPr lang="nl-NL" baseline="0" dirty="0" smtClean="0"/>
              <a:t> </a:t>
            </a:r>
            <a:r>
              <a:rPr lang="nl-NL" baseline="0" dirty="0" err="1" smtClean="0"/>
              <a:t>classifier</a:t>
            </a:r>
            <a:r>
              <a:rPr lang="nl-NL" baseline="0" dirty="0" smtClean="0"/>
              <a:t> </a:t>
            </a:r>
            <a:r>
              <a:rPr lang="nl-NL" baseline="0" dirty="0" err="1" smtClean="0"/>
              <a:t>for</a:t>
            </a:r>
            <a:r>
              <a:rPr lang="nl-NL" baseline="0" dirty="0" smtClean="0"/>
              <a:t> training the </a:t>
            </a:r>
            <a:r>
              <a:rPr lang="nl-NL" baseline="0" dirty="0" err="1" smtClean="0"/>
              <a:t>place</a:t>
            </a:r>
            <a:r>
              <a:rPr lang="nl-NL" baseline="0" dirty="0" smtClean="0"/>
              <a:t> </a:t>
            </a:r>
            <a:r>
              <a:rPr lang="nl-NL" baseline="0" dirty="0" err="1" smtClean="0"/>
              <a:t>classification</a:t>
            </a:r>
            <a:r>
              <a:rPr lang="nl-NL" baseline="0" dirty="0" smtClean="0"/>
              <a:t> model. </a:t>
            </a:r>
            <a:r>
              <a:rPr lang="nl-NL" baseline="0" dirty="0" err="1" smtClean="0"/>
              <a:t>Because</a:t>
            </a:r>
            <a:r>
              <a:rPr lang="nl-NL" baseline="0" dirty="0" smtClean="0"/>
              <a:t> we </a:t>
            </a:r>
            <a:r>
              <a:rPr lang="nl-NL" baseline="0" dirty="0" err="1" smtClean="0"/>
              <a:t>use</a:t>
            </a:r>
            <a:r>
              <a:rPr lang="nl-NL" baseline="0" dirty="0" smtClean="0"/>
              <a:t> a non-</a:t>
            </a:r>
            <a:r>
              <a:rPr lang="nl-NL" baseline="0" dirty="0" err="1" smtClean="0"/>
              <a:t>linear</a:t>
            </a:r>
            <a:r>
              <a:rPr lang="nl-NL" baseline="0" dirty="0" smtClean="0"/>
              <a:t> </a:t>
            </a:r>
            <a:r>
              <a:rPr lang="nl-NL" baseline="0" dirty="0" err="1" smtClean="0"/>
              <a:t>classifier</a:t>
            </a:r>
            <a:r>
              <a:rPr lang="nl-NL" baseline="0" dirty="0" smtClean="0"/>
              <a:t>, we </a:t>
            </a:r>
            <a:r>
              <a:rPr lang="nl-NL" baseline="0" dirty="0" err="1" smtClean="0"/>
              <a:t>can</a:t>
            </a:r>
            <a:r>
              <a:rPr lang="nl-NL" baseline="0" dirty="0" smtClean="0"/>
              <a:t> </a:t>
            </a:r>
            <a:r>
              <a:rPr lang="nl-NL" baseline="0" dirty="0" err="1" smtClean="0"/>
              <a:t>rely</a:t>
            </a:r>
            <a:r>
              <a:rPr lang="nl-NL" baseline="0" dirty="0" smtClean="0"/>
              <a:t> on the </a:t>
            </a:r>
            <a:r>
              <a:rPr lang="nl-NL" baseline="0" dirty="0" err="1" smtClean="0"/>
              <a:t>classifier</a:t>
            </a:r>
            <a:r>
              <a:rPr lang="nl-NL" baseline="0" dirty="0" smtClean="0"/>
              <a:t> </a:t>
            </a:r>
            <a:r>
              <a:rPr lang="nl-NL" baseline="0" dirty="0" err="1" smtClean="0"/>
              <a:t>to</a:t>
            </a:r>
            <a:r>
              <a:rPr lang="nl-NL" baseline="0" dirty="0" smtClean="0"/>
              <a:t> </a:t>
            </a:r>
            <a:r>
              <a:rPr lang="nl-NL" baseline="0" dirty="0" err="1" smtClean="0"/>
              <a:t>figure</a:t>
            </a:r>
            <a:r>
              <a:rPr lang="nl-NL" baseline="0" dirty="0" smtClean="0"/>
              <a:t> out the </a:t>
            </a:r>
            <a:r>
              <a:rPr lang="nl-NL" baseline="0" dirty="0" err="1" smtClean="0"/>
              <a:t>complicated</a:t>
            </a:r>
            <a:r>
              <a:rPr lang="nl-NL" baseline="0" dirty="0" smtClean="0"/>
              <a:t> </a:t>
            </a:r>
            <a:r>
              <a:rPr lang="nl-NL" baseline="0" dirty="0" err="1" smtClean="0"/>
              <a:t>decision</a:t>
            </a:r>
            <a:r>
              <a:rPr lang="nl-NL" baseline="0" dirty="0" smtClean="0"/>
              <a:t> </a:t>
            </a:r>
            <a:r>
              <a:rPr lang="nl-NL" baseline="0" dirty="0" err="1" smtClean="0"/>
              <a:t>boundary</a:t>
            </a:r>
            <a:r>
              <a:rPr lang="nl-NL" baseline="0" dirty="0" smtClean="0"/>
              <a:t> without </a:t>
            </a:r>
            <a:r>
              <a:rPr lang="nl-NL" baseline="0" dirty="0" err="1" smtClean="0"/>
              <a:t>worrying</a:t>
            </a:r>
            <a:r>
              <a:rPr lang="nl-NL" baseline="0" dirty="0" smtClean="0"/>
              <a:t> </a:t>
            </a:r>
            <a:r>
              <a:rPr lang="nl-NL" baseline="0" dirty="0" err="1" smtClean="0"/>
              <a:t>much</a:t>
            </a:r>
            <a:r>
              <a:rPr lang="nl-NL" baseline="0" dirty="0" smtClean="0"/>
              <a:t> </a:t>
            </a:r>
            <a:r>
              <a:rPr lang="nl-NL" baseline="0" dirty="0" err="1" smtClean="0"/>
              <a:t>about</a:t>
            </a:r>
            <a:r>
              <a:rPr lang="nl-NL" baseline="0" dirty="0" smtClean="0"/>
              <a:t> the viewpoint.</a:t>
            </a:r>
            <a:endParaRPr lang="nl-NL" dirty="0" smtClean="0"/>
          </a:p>
          <a:p>
            <a:endParaRPr lang="nl-NL" dirty="0" smtClean="0"/>
          </a:p>
          <a:p>
            <a:endParaRPr lang="nl-NL" dirty="0" smtClean="0"/>
          </a:p>
          <a:p>
            <a:endParaRPr lang="nl-NL" dirty="0" smtClean="0"/>
          </a:p>
          <a:p>
            <a:endParaRPr lang="nl-NL" dirty="0" smtClean="0"/>
          </a:p>
          <a:p>
            <a:r>
              <a:rPr lang="nl-NL" dirty="0" smtClean="0"/>
              <a:t>http://sun360.csail.mit.edu/code/cvpr2012pano_codeRelease/data/sun360/image/indoor/</a:t>
            </a:r>
            <a:r>
              <a:rPr lang="nl-NL" dirty="0" err="1" smtClean="0"/>
              <a:t>hotel_room</a:t>
            </a:r>
            <a:r>
              <a:rPr lang="nl-NL" dirty="0" smtClean="0"/>
              <a:t>/</a:t>
            </a:r>
            <a:r>
              <a:rPr lang="nl-NL" dirty="0" err="1" smtClean="0"/>
              <a:t>crop</a:t>
            </a:r>
            <a:r>
              <a:rPr lang="nl-NL" dirty="0" smtClean="0"/>
              <a:t>/</a:t>
            </a:r>
            <a:r>
              <a:rPr lang="nl-NL" dirty="0" err="1" smtClean="0"/>
              <a:t>pano_abyappsggwmhqr</a:t>
            </a:r>
            <a:r>
              <a:rPr lang="nl-NL" dirty="0" smtClean="0"/>
              <a:t>/</a:t>
            </a:r>
          </a:p>
          <a:p>
            <a:r>
              <a:rPr lang="nl-NL" dirty="0" smtClean="0"/>
              <a:t>http://sun360.csail.mit.edu/code/cvpr2012pano_codeRelease/data/sun360/image/indoor/</a:t>
            </a:r>
            <a:r>
              <a:rPr lang="nl-NL" dirty="0" err="1" smtClean="0"/>
              <a:t>hotel_room</a:t>
            </a:r>
            <a:r>
              <a:rPr lang="nl-NL" dirty="0" smtClean="0"/>
              <a:t>/</a:t>
            </a:r>
            <a:r>
              <a:rPr lang="nl-NL" dirty="0" err="1" smtClean="0"/>
              <a:t>crop</a:t>
            </a:r>
            <a:r>
              <a:rPr lang="nl-NL" dirty="0" smtClean="0"/>
              <a:t>/</a:t>
            </a:r>
            <a:r>
              <a:rPr lang="nl-NL" dirty="0" err="1" smtClean="0"/>
              <a:t>pano_afdvjvlfmbgtcy</a:t>
            </a:r>
            <a:r>
              <a:rPr lang="nl-NL" dirty="0" smtClean="0"/>
              <a: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40</a:t>
            </a:fld>
            <a:endParaRPr lang="en-US"/>
          </a:p>
        </p:txBody>
      </p:sp>
    </p:spTree>
    <p:extLst>
      <p:ext uri="{BB962C8B-B14F-4D97-AF65-F5344CB8AC3E}">
        <p14:creationId xmlns:p14="http://schemas.microsoft.com/office/powerpoint/2010/main" xmlns="" val="3262617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Second</a:t>
            </a:r>
            <a:r>
              <a:rPr lang="en-US" baseline="0" dirty="0" smtClean="0"/>
              <a:t> step, for each category, our input is a list of unaligned images. And we want to align them and train the viewpoint classifier.</a:t>
            </a:r>
            <a:endParaRPr lang="en-US" dirty="0" smtClean="0"/>
          </a:p>
          <a:p>
            <a:endParaRPr lang="en-US" dirty="0" smtClean="0"/>
          </a:p>
          <a:p>
            <a:endParaRPr lang="en-US" dirty="0" smtClean="0"/>
          </a:p>
          <a:p>
            <a:r>
              <a:rPr lang="en-US" dirty="0" smtClean="0"/>
              <a:t>http://sun360.csail.mit.edu/code/cvpr2012pano_codeRelease/data/sun360/image/indoor/theater/crop/pano_afrdtnshvydhca/</a:t>
            </a:r>
          </a:p>
          <a:p>
            <a:r>
              <a:rPr lang="en-US" dirty="0" smtClean="0"/>
              <a:t>http://sun360.csail.mit.edu/code/cvpr2012pano_codeRelease/data/sun360/image/indoor/theater/crop/pano_ahsqnkomwzsblv/</a:t>
            </a:r>
          </a:p>
          <a:p>
            <a:r>
              <a:rPr lang="en-US" dirty="0" smtClean="0"/>
              <a:t>http://sun360.csail.mit.edu/code/cvpr2012pano_codeRelease/data/sun360/image/indoor/theater/crop/more_arsbaqfspfghnn/</a:t>
            </a:r>
          </a:p>
          <a:p>
            <a:r>
              <a:rPr lang="en-US" dirty="0" smtClean="0"/>
              <a:t>http://sun360.csail.mit.edu/code/cvpr2012pano_codeRelease/data/sun360/image/indoor/theater/crop/pano_auhbdigkjsgbnd/</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a:t>
            </a:r>
            <a:r>
              <a:rPr lang="en-US" baseline="0" dirty="0" smtClean="0"/>
              <a:t> denote each panorama as a big box in this illustration.</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Same for objects. Let’s say you want to watch </a:t>
            </a:r>
            <a:r>
              <a:rPr lang="en-US" baseline="0" dirty="0" smtClean="0"/>
              <a:t>TV now. First of all, you need to recognize that this object is a TV so that you can turn it 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also, you need to recognize and choose a viewpoint to see this object. For example, this view is good for TV watching.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if you cannot recognize the viewpoint of the TV, some funny things can happen.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3</a:t>
            </a:fld>
            <a:endParaRPr lang="en-US"/>
          </a:p>
        </p:txBody>
      </p:sp>
    </p:spTree>
    <p:extLst>
      <p:ext uri="{BB962C8B-B14F-4D97-AF65-F5344CB8AC3E}">
        <p14:creationId xmlns:p14="http://schemas.microsoft.com/office/powerpoint/2010/main" xmlns="" val="4081853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these small </a:t>
            </a:r>
            <a:r>
              <a:rPr lang="en-US" baseline="0" dirty="0" smtClean="0"/>
              <a:t>boxes means the normal field of view photos sampled from the panorama.</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first iteration</a:t>
            </a:r>
            <a:r>
              <a:rPr lang="en-US" baseline="0" dirty="0" smtClean="0"/>
              <a:t> of the algorithm, we use only one panorama for training. Because there is only one panorama, there is no need for any alignment.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44</a:t>
            </a:fld>
            <a:endParaRPr lang="en-US"/>
          </a:p>
        </p:txBody>
      </p:sp>
    </p:spTree>
    <p:extLst>
      <p:ext uri="{BB962C8B-B14F-4D97-AF65-F5344CB8AC3E}">
        <p14:creationId xmlns:p14="http://schemas.microsoft.com/office/powerpoint/2010/main" xmlns="" val="1790788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we can train</a:t>
            </a:r>
            <a:r>
              <a:rPr lang="en-US" baseline="0" dirty="0" smtClean="0"/>
              <a:t> a viewpoint classifier using one training example from each view.</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45</a:t>
            </a:fld>
            <a:endParaRPr lang="en-US"/>
          </a:p>
        </p:txBody>
      </p:sp>
    </p:spTree>
    <p:extLst>
      <p:ext uri="{BB962C8B-B14F-4D97-AF65-F5344CB8AC3E}">
        <p14:creationId xmlns:p14="http://schemas.microsoft.com/office/powerpoint/2010/main" xmlns="" val="2404780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use</a:t>
            </a:r>
            <a:r>
              <a:rPr lang="en-US" baseline="0" dirty="0" smtClean="0"/>
              <a:t> this viewpoint classifier to predict the viewpoint for other training panoramas.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46</a:t>
            </a:fld>
            <a:endParaRPr lang="en-US"/>
          </a:p>
        </p:txBody>
      </p:sp>
    </p:spTree>
    <p:extLst>
      <p:ext uri="{BB962C8B-B14F-4D97-AF65-F5344CB8AC3E}">
        <p14:creationId xmlns:p14="http://schemas.microsoft.com/office/powerpoint/2010/main" xmlns="" val="863793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we can define</a:t>
            </a:r>
            <a:r>
              <a:rPr lang="en-US" baseline="0" dirty="0" smtClean="0"/>
              <a:t> and get an overall </a:t>
            </a:r>
            <a:r>
              <a:rPr lang="en-US" dirty="0" smtClean="0"/>
              <a:t>confident score</a:t>
            </a:r>
            <a:r>
              <a:rPr lang="en-US" baseline="0" dirty="0" smtClean="0"/>
              <a:t> for each panorama.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rank them according to</a:t>
            </a:r>
            <a:r>
              <a:rPr lang="en-US" baseline="0" dirty="0" smtClean="0"/>
              <a:t> their overall prediction confidence.</a:t>
            </a:r>
            <a:endParaRPr lang="en-US" dirty="0" smtClean="0"/>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47</a:t>
            </a:fld>
            <a:endParaRPr lang="en-US"/>
          </a:p>
        </p:txBody>
      </p:sp>
    </p:spTree>
    <p:extLst>
      <p:ext uri="{BB962C8B-B14F-4D97-AF65-F5344CB8AC3E}">
        <p14:creationId xmlns:p14="http://schemas.microsoft.com/office/powerpoint/2010/main" xmlns="" val="2066277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pick</a:t>
            </a:r>
            <a:r>
              <a:rPr lang="en-US" baseline="0" dirty="0" smtClean="0"/>
              <a:t> the most confident </a:t>
            </a:r>
            <a:r>
              <a:rPr lang="en-US" baseline="0" dirty="0" err="1" smtClean="0"/>
              <a:t>panorma</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48</a:t>
            </a:fld>
            <a:endParaRPr lang="en-US"/>
          </a:p>
        </p:txBody>
      </p:sp>
    </p:spTree>
    <p:extLst>
      <p:ext uri="{BB962C8B-B14F-4D97-AF65-F5344CB8AC3E}">
        <p14:creationId xmlns:p14="http://schemas.microsoft.com/office/powerpoint/2010/main" xmlns="" val="52211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baseline="0" dirty="0" smtClean="0"/>
              <a:t>add it into the training set.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49</a:t>
            </a:fld>
            <a:endParaRPr lang="en-US"/>
          </a:p>
        </p:txBody>
      </p:sp>
    </p:spTree>
    <p:extLst>
      <p:ext uri="{BB962C8B-B14F-4D97-AF65-F5344CB8AC3E}">
        <p14:creationId xmlns:p14="http://schemas.microsoft.com/office/powerpoint/2010/main" xmlns="" val="539786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can re-train</a:t>
            </a:r>
            <a:r>
              <a:rPr lang="en-US" baseline="0" dirty="0" smtClean="0"/>
              <a:t> the SVM for viewpoint </a:t>
            </a:r>
            <a:r>
              <a:rPr lang="en-US" baseline="0" dirty="0" err="1" smtClean="0"/>
              <a:t>classication</a:t>
            </a:r>
            <a:r>
              <a:rPr lang="en-US" baseline="0" dirty="0" smtClean="0"/>
              <a:t>, using two examples for each viewpoint this time.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50</a:t>
            </a:fld>
            <a:endParaRPr lang="en-US"/>
          </a:p>
        </p:txBody>
      </p:sp>
    </p:spTree>
    <p:extLst>
      <p:ext uri="{BB962C8B-B14F-4D97-AF65-F5344CB8AC3E}">
        <p14:creationId xmlns:p14="http://schemas.microsoft.com/office/powerpoint/2010/main" xmlns="" val="4142919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can</a:t>
            </a:r>
            <a:r>
              <a:rPr lang="en-US" baseline="0" dirty="0" smtClean="0"/>
              <a:t> predict on the remaining candidate panoramas for training. And do the same thing again.</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52</a:t>
            </a:fld>
            <a:endParaRPr lang="en-US"/>
          </a:p>
        </p:txBody>
      </p:sp>
    </p:spTree>
    <p:extLst>
      <p:ext uri="{BB962C8B-B14F-4D97-AF65-F5344CB8AC3E}">
        <p14:creationId xmlns:p14="http://schemas.microsoft.com/office/powerpoint/2010/main" xmlns="" val="3417054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a math induction language, at</a:t>
            </a:r>
            <a:r>
              <a:rPr lang="en-US" baseline="0" dirty="0" smtClean="0"/>
              <a:t> the t-</a:t>
            </a:r>
            <a:r>
              <a:rPr lang="en-US" baseline="0" dirty="0" err="1" smtClean="0"/>
              <a:t>th</a:t>
            </a:r>
            <a:r>
              <a:rPr lang="en-US" baseline="0" dirty="0" smtClean="0"/>
              <a:t> iteration, we have already aligned many panoramas.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53</a:t>
            </a:fld>
            <a:endParaRPr lang="en-US"/>
          </a:p>
        </p:txBody>
      </p:sp>
    </p:spTree>
    <p:extLst>
      <p:ext uri="{BB962C8B-B14F-4D97-AF65-F5344CB8AC3E}">
        <p14:creationId xmlns:p14="http://schemas.microsoft.com/office/powerpoint/2010/main" xmlns="" val="419604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you</a:t>
            </a:r>
            <a:r>
              <a:rPr lang="en-US" baseline="0" dirty="0" smtClean="0"/>
              <a:t> cannot really watch TV when you are looking at the back of the TV.</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12</a:t>
            </a:fld>
            <a:endParaRPr lang="en-US"/>
          </a:p>
        </p:txBody>
      </p:sp>
    </p:spTree>
    <p:extLst>
      <p:ext uri="{BB962C8B-B14F-4D97-AF65-F5344CB8AC3E}">
        <p14:creationId xmlns:p14="http://schemas.microsoft.com/office/powerpoint/2010/main" xmlns="" val="4190795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then</a:t>
            </a:r>
            <a:r>
              <a:rPr lang="en-US" baseline="0" dirty="0" smtClean="0"/>
              <a:t> train a viewpoint classifier for each view using the aligned views.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54</a:t>
            </a:fld>
            <a:endParaRPr lang="en-US"/>
          </a:p>
        </p:txBody>
      </p:sp>
    </p:spTree>
    <p:extLst>
      <p:ext uri="{BB962C8B-B14F-4D97-AF65-F5344CB8AC3E}">
        <p14:creationId xmlns:p14="http://schemas.microsoft.com/office/powerpoint/2010/main" xmlns="" val="1639584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 on</a:t>
            </a:r>
            <a:r>
              <a:rPr lang="en-US" baseline="0" dirty="0" smtClean="0"/>
              <a:t> the remaining training candidates.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55</a:t>
            </a:fld>
            <a:endParaRPr lang="en-US"/>
          </a:p>
        </p:txBody>
      </p:sp>
    </p:spTree>
    <p:extLst>
      <p:ext uri="{BB962C8B-B14F-4D97-AF65-F5344CB8AC3E}">
        <p14:creationId xmlns:p14="http://schemas.microsoft.com/office/powerpoint/2010/main" xmlns="" val="3184115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Pick the most confident prediction.</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56</a:t>
            </a:fld>
            <a:endParaRPr lang="en-US"/>
          </a:p>
        </p:txBody>
      </p:sp>
    </p:spTree>
    <p:extLst>
      <p:ext uri="{BB962C8B-B14F-4D97-AF65-F5344CB8AC3E}">
        <p14:creationId xmlns:p14="http://schemas.microsoft.com/office/powerpoint/2010/main" xmlns="" val="1157740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it into the training</a:t>
            </a:r>
            <a:r>
              <a:rPr lang="en-US" baseline="0" dirty="0" smtClean="0"/>
              <a:t> pool with the predicted </a:t>
            </a:r>
            <a:r>
              <a:rPr lang="en-US" baseline="0" dirty="0" err="1" smtClean="0"/>
              <a:t>alignement</a:t>
            </a:r>
            <a:r>
              <a:rPr lang="en-US" baseline="0" dirty="0" smtClean="0"/>
              <a:t>, and then re-train the model</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57</a:t>
            </a:fld>
            <a:endParaRPr lang="en-US"/>
          </a:p>
        </p:txBody>
      </p:sp>
    </p:spTree>
    <p:extLst>
      <p:ext uri="{BB962C8B-B14F-4D97-AF65-F5344CB8AC3E}">
        <p14:creationId xmlns:p14="http://schemas.microsoft.com/office/powerpoint/2010/main" xmlns="" val="2011363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do the same thing again.</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58</a:t>
            </a:fld>
            <a:endParaRPr lang="en-US"/>
          </a:p>
        </p:txBody>
      </p:sp>
    </p:spTree>
    <p:extLst>
      <p:ext uri="{BB962C8B-B14F-4D97-AF65-F5344CB8AC3E}">
        <p14:creationId xmlns:p14="http://schemas.microsoft.com/office/powerpoint/2010/main" xmlns="" val="4101387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details about the algorithm</a:t>
            </a:r>
            <a:r>
              <a:rPr lang="en-US" baseline="0" dirty="0" smtClean="0"/>
              <a:t> about why it works well, how to initialize it, and how it is related to curriculum learning.</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59</a:t>
            </a:fld>
            <a:endParaRPr lang="en-US"/>
          </a:p>
        </p:txBody>
      </p:sp>
    </p:spTree>
    <p:extLst>
      <p:ext uri="{BB962C8B-B14F-4D97-AF65-F5344CB8AC3E}">
        <p14:creationId xmlns:p14="http://schemas.microsoft.com/office/powerpoint/2010/main" xmlns="" val="3499806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60</a:t>
            </a:fld>
            <a:endParaRPr lang="en-US"/>
          </a:p>
        </p:txBody>
      </p:sp>
    </p:spTree>
    <p:extLst>
      <p:ext uri="{BB962C8B-B14F-4D97-AF65-F5344CB8AC3E}">
        <p14:creationId xmlns:p14="http://schemas.microsoft.com/office/powerpoint/2010/main" xmlns="" val="3609273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study the symmetry property</a:t>
            </a:r>
            <a:r>
              <a:rPr lang="en-US" baseline="0" dirty="0" smtClean="0"/>
              <a:t> of scenes. We define four common types of symmetry we find in real world. Type I symmetry is simply no symmetry at all. Type II symmetry is bilateral symmetry with one axis. For example, if you flip this panorama horizontally, we see the same image. The red line is the symmetry axis. Type III symmetry is the bilateral symmetry with two axes. And Type IV symmetry is the isotropic symmetry that we discussed before.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62</a:t>
            </a:fld>
            <a:endParaRPr lang="en-US"/>
          </a:p>
        </p:txBody>
      </p:sp>
    </p:spTree>
    <p:extLst>
      <p:ext uri="{BB962C8B-B14F-4D97-AF65-F5344CB8AC3E}">
        <p14:creationId xmlns:p14="http://schemas.microsoft.com/office/powerpoint/2010/main" xmlns="" val="492693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for each type of the symmetry. Each row is one type. And each</a:t>
            </a:r>
            <a:r>
              <a:rPr lang="en-US" baseline="0" dirty="0" smtClean="0"/>
              <a:t> column is an images corresponding to each viewpoint, shown as a clock here. The first row is the type I symmetry.</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63</a:t>
            </a:fld>
            <a:endParaRPr lang="en-US"/>
          </a:p>
        </p:txBody>
      </p:sp>
    </p:spTree>
    <p:extLst>
      <p:ext uri="{BB962C8B-B14F-4D97-AF65-F5344CB8AC3E}">
        <p14:creationId xmlns:p14="http://schemas.microsoft.com/office/powerpoint/2010/main" xmlns="" val="1494552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row is the type II symmetry,</a:t>
            </a:r>
            <a:r>
              <a:rPr lang="en-US" baseline="0" dirty="0" smtClean="0"/>
              <a:t> the bilateral symmetry with one axis. For example, here, the image A and B have similar structure when they are flipped horizontally.</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64</a:t>
            </a:fld>
            <a:endParaRPr lang="en-US"/>
          </a:p>
        </p:txBody>
      </p:sp>
    </p:spTree>
    <p:extLst>
      <p:ext uri="{BB962C8B-B14F-4D97-AF65-F5344CB8AC3E}">
        <p14:creationId xmlns:p14="http://schemas.microsoft.com/office/powerpoint/2010/main" xmlns="" val="2801754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aseline="0" dirty="0" smtClean="0"/>
              <a:t>same thing happens for scenes. Here is a panorama of a theater. When you want to watch a show in the theater, naturally, </a:t>
            </a:r>
            <a:endParaRPr lang="en-US" dirty="0" smtClean="0"/>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13</a:t>
            </a:fld>
            <a:endParaRPr lang="en-US"/>
          </a:p>
        </p:txBody>
      </p:sp>
    </p:spTree>
    <p:extLst>
      <p:ext uri="{BB962C8B-B14F-4D97-AF65-F5344CB8AC3E}">
        <p14:creationId xmlns:p14="http://schemas.microsoft.com/office/powerpoint/2010/main" xmlns="" val="324141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the coast lines are bilaterally symmetric.</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65</a:t>
            </a:fld>
            <a:endParaRPr lang="en-US"/>
          </a:p>
        </p:txBody>
      </p:sp>
    </p:spTree>
    <p:extLst>
      <p:ext uri="{BB962C8B-B14F-4D97-AF65-F5344CB8AC3E}">
        <p14:creationId xmlns:p14="http://schemas.microsoft.com/office/powerpoint/2010/main" xmlns="" val="415907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a:t>
            </a:r>
            <a:r>
              <a:rPr lang="en-US" baseline="0" dirty="0" smtClean="0"/>
              <a:t> row shows the isotropic symmetry with two </a:t>
            </a:r>
            <a:r>
              <a:rPr lang="en-US" baseline="0" dirty="0" err="1" smtClean="0"/>
              <a:t>axies</a:t>
            </a:r>
            <a:r>
              <a:rPr lang="en-US" baseline="0" dirty="0" smtClean="0"/>
              <a:t>. The four photos shown here have similar structure.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66</a:t>
            </a:fld>
            <a:endParaRPr lang="en-US"/>
          </a:p>
        </p:txBody>
      </p:sp>
    </p:spTree>
    <p:extLst>
      <p:ext uri="{BB962C8B-B14F-4D97-AF65-F5344CB8AC3E}">
        <p14:creationId xmlns:p14="http://schemas.microsoft.com/office/powerpoint/2010/main" xmlns="" val="2290005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like this.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67</a:t>
            </a:fld>
            <a:endParaRPr lang="en-US"/>
          </a:p>
        </p:txBody>
      </p:sp>
    </p:spTree>
    <p:extLst>
      <p:ext uri="{BB962C8B-B14F-4D97-AF65-F5344CB8AC3E}">
        <p14:creationId xmlns:p14="http://schemas.microsoft.com/office/powerpoint/2010/main" xmlns="" val="2328041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Type 4 symmetry, the isotropic symmetry with nearly identical view,</a:t>
            </a:r>
            <a:r>
              <a:rPr lang="en-US" baseline="0" dirty="0" smtClean="0"/>
              <a:t> here we show the average panorama image from our dataset. For example, the views look very </a:t>
            </a:r>
            <a:r>
              <a:rPr lang="en-US" baseline="0" dirty="0" err="1" smtClean="0"/>
              <a:t>similary</a:t>
            </a:r>
            <a:r>
              <a:rPr lang="en-US" baseline="0" dirty="0" smtClean="0"/>
              <a:t> across different viewpoints.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68</a:t>
            </a:fld>
            <a:endParaRPr lang="en-US"/>
          </a:p>
        </p:txBody>
      </p:sp>
    </p:spTree>
    <p:extLst>
      <p:ext uri="{BB962C8B-B14F-4D97-AF65-F5344CB8AC3E}">
        <p14:creationId xmlns:p14="http://schemas.microsoft.com/office/powerpoint/2010/main" xmlns="" val="1350603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know the symmetry structure of a place, we can actually share the training example across different views. For type I, there is no symmetry, so there is no sharing across view. So all these little boxes have the different colors in this illustration.</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69</a:t>
            </a:fld>
            <a:endParaRPr lang="en-US"/>
          </a:p>
        </p:txBody>
      </p:sp>
    </p:spTree>
    <p:extLst>
      <p:ext uri="{BB962C8B-B14F-4D97-AF65-F5344CB8AC3E}">
        <p14:creationId xmlns:p14="http://schemas.microsoft.com/office/powerpoint/2010/main" xmlns="" val="51906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type II, </a:t>
            </a:r>
            <a:r>
              <a:rPr lang="en-US" baseline="0" dirty="0" smtClean="0"/>
              <a:t> any two symmetric views can share their training data. So that we can double the size the training data to make the algorithm works better.</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70</a:t>
            </a:fld>
            <a:endParaRPr lang="en-US"/>
          </a:p>
        </p:txBody>
      </p:sp>
    </p:spTree>
    <p:extLst>
      <p:ext uri="{BB962C8B-B14F-4D97-AF65-F5344CB8AC3E}">
        <p14:creationId xmlns:p14="http://schemas.microsoft.com/office/powerpoint/2010/main" xmlns="" val="1771029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type III</a:t>
            </a:r>
            <a:r>
              <a:rPr lang="en-US" baseline="0" dirty="0" smtClean="0"/>
              <a:t> symmetry, the same thing happens, but with even more sharing. </a:t>
            </a:r>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71</a:t>
            </a:fld>
            <a:endParaRPr lang="en-US"/>
          </a:p>
        </p:txBody>
      </p:sp>
    </p:spTree>
    <p:extLst>
      <p:ext uri="{BB962C8B-B14F-4D97-AF65-F5344CB8AC3E}">
        <p14:creationId xmlns:p14="http://schemas.microsoft.com/office/powerpoint/2010/main" xmlns="" val="350129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type IV, because</a:t>
            </a:r>
            <a:r>
              <a:rPr lang="en-US" baseline="0" dirty="0" smtClean="0"/>
              <a:t> all views are nearly identical. We can do nothing better than random guess.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72</a:t>
            </a:fld>
            <a:endParaRPr lang="en-US"/>
          </a:p>
        </p:txBody>
      </p:sp>
    </p:spTree>
    <p:extLst>
      <p:ext uri="{BB962C8B-B14F-4D97-AF65-F5344CB8AC3E}">
        <p14:creationId xmlns:p14="http://schemas.microsoft.com/office/powerpoint/2010/main" xmlns="" val="41329719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type II and type III, to discovery</a:t>
            </a:r>
            <a:r>
              <a:rPr lang="en-US" baseline="0" dirty="0" smtClean="0"/>
              <a:t> the symmetry axis automatically, in each iteration of the algorithm [click], we exhaustively search for the symmetry axis to maximize the joint confidence from our viewpoint classifiers.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73</a:t>
            </a:fld>
            <a:endParaRPr lang="en-US"/>
          </a:p>
        </p:txBody>
      </p:sp>
    </p:spTree>
    <p:extLst>
      <p:ext uri="{BB962C8B-B14F-4D97-AF65-F5344CB8AC3E}">
        <p14:creationId xmlns:p14="http://schemas.microsoft.com/office/powerpoint/2010/main" xmlns="" val="4042286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type III symmetry, because we assume the two symmetry axes are perpendicular with each other, the search space is even smaller.</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74</a:t>
            </a:fld>
            <a:endParaRPr lang="en-US"/>
          </a:p>
        </p:txBody>
      </p:sp>
    </p:spTree>
    <p:extLst>
      <p:ext uri="{BB962C8B-B14F-4D97-AF65-F5344CB8AC3E}">
        <p14:creationId xmlns:p14="http://schemas.microsoft.com/office/powerpoint/2010/main" xmlns="" val="428856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want to face towards the stage</a:t>
            </a:r>
            <a:r>
              <a:rPr lang="en-US" baseline="0" dirty="0" smtClean="0"/>
              <a:t> to be able to see the performance. If you turn your head, you will see very different things,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14</a:t>
            </a:fld>
            <a:endParaRPr lang="en-US"/>
          </a:p>
        </p:txBody>
      </p:sp>
    </p:spTree>
    <p:extLst>
      <p:ext uri="{BB962C8B-B14F-4D97-AF65-F5344CB8AC3E}">
        <p14:creationId xmlns:p14="http://schemas.microsoft.com/office/powerpoint/2010/main" xmlns="" val="1202916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determine the symmetry type, we simply use cross-validation to pick the type with the best performance.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75</a:t>
            </a:fld>
            <a:endParaRPr lang="en-US"/>
          </a:p>
        </p:txBody>
      </p:sp>
    </p:spTree>
    <p:extLst>
      <p:ext uri="{BB962C8B-B14F-4D97-AF65-F5344CB8AC3E}">
        <p14:creationId xmlns:p14="http://schemas.microsoft.com/office/powerpoint/2010/main" xmlns="" val="18776263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covered the algorithm. The next</a:t>
            </a:r>
            <a:r>
              <a:rPr lang="en-US" baseline="0" dirty="0" smtClean="0"/>
              <a:t> topic is how to evaluate it.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76</a:t>
            </a:fld>
            <a:endParaRPr lang="en-US"/>
          </a:p>
        </p:txBody>
      </p:sp>
    </p:spTree>
    <p:extLst>
      <p:ext uri="{BB962C8B-B14F-4D97-AF65-F5344CB8AC3E}">
        <p14:creationId xmlns:p14="http://schemas.microsoft.com/office/powerpoint/2010/main" xmlns="" val="38881496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it is a new problem, we need to define our evaluation methods first. As we model the viewpoint prediction as classification problem, the simplest way to evaluate the viewpoint prediction is to just get the accuracy.</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77</a:t>
            </a:fld>
            <a:endParaRPr lang="en-US"/>
          </a:p>
        </p:txBody>
      </p:sp>
    </p:spTree>
    <p:extLst>
      <p:ext uri="{BB962C8B-B14F-4D97-AF65-F5344CB8AC3E}">
        <p14:creationId xmlns:p14="http://schemas.microsoft.com/office/powerpoint/2010/main" xmlns="" val="20524145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evaluate criteria is the average viewpoint angle</a:t>
            </a:r>
            <a:r>
              <a:rPr lang="en-US" baseline="0" dirty="0" smtClean="0"/>
              <a:t> deviation. Say, the green arrow is the correct viewpoint, and the blue one is the prediction. We can measure the angle between them as a criteria.</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78</a:t>
            </a:fld>
            <a:endParaRPr lang="en-US"/>
          </a:p>
        </p:txBody>
      </p:sp>
    </p:spTree>
    <p:extLst>
      <p:ext uri="{BB962C8B-B14F-4D97-AF65-F5344CB8AC3E}">
        <p14:creationId xmlns:p14="http://schemas.microsoft.com/office/powerpoint/2010/main" xmlns="" val="13879752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because our algorithm is </a:t>
            </a:r>
            <a:r>
              <a:rPr lang="en-US" baseline="0" dirty="0" err="1" smtClean="0"/>
              <a:t>unsupervisdly</a:t>
            </a:r>
            <a:r>
              <a:rPr lang="en-US" baseline="0" dirty="0" smtClean="0"/>
              <a:t> aligning the panoramas, we define an oracle to assign each aligned viewpoint to one of the directions, and evaluate based on the resultant view-to-view mapping.</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79</a:t>
            </a:fld>
            <a:endParaRPr lang="en-US"/>
          </a:p>
        </p:txBody>
      </p:sp>
    </p:spTree>
    <p:extLst>
      <p:ext uri="{BB962C8B-B14F-4D97-AF65-F5344CB8AC3E}">
        <p14:creationId xmlns:p14="http://schemas.microsoft.com/office/powerpoint/2010/main" xmlns="" val="3346743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two things to evaluate, one for alignment, one for viewpoint prediction. For training, we evaluate how different is the result of our automatic alignment from manual alignment?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80</a:t>
            </a:fld>
            <a:endParaRPr lang="en-US"/>
          </a:p>
        </p:txBody>
      </p:sp>
    </p:spTree>
    <p:extLst>
      <p:ext uri="{BB962C8B-B14F-4D97-AF65-F5344CB8AC3E}">
        <p14:creationId xmlns:p14="http://schemas.microsoft.com/office/powerpoint/2010/main" xmlns="" val="41402102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Liked</a:t>
            </a:r>
            <a:r>
              <a:rPr lang="en-US" baseline="0" dirty="0" smtClean="0"/>
              <a:t> I mentioned before, we can evaluate by accuracy. We also design some other algorithms for comparison purpose only.  We can see that our algorithm performs the best.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81</a:t>
            </a:fld>
            <a:endParaRPr lang="en-US"/>
          </a:p>
        </p:txBody>
      </p:sp>
    </p:spTree>
    <p:extLst>
      <p:ext uri="{BB962C8B-B14F-4D97-AF65-F5344CB8AC3E}">
        <p14:creationId xmlns:p14="http://schemas.microsoft.com/office/powerpoint/2010/main" xmlns="" val="29911186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measure the performance based on the average angle deviation, our algorithm also perform</a:t>
            </a:r>
            <a:r>
              <a:rPr lang="en-US" baseline="0" dirty="0" smtClean="0"/>
              <a:t>s the best against other methods.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82</a:t>
            </a:fld>
            <a:endParaRPr lang="en-US"/>
          </a:p>
        </p:txBody>
      </p:sp>
    </p:spTree>
    <p:extLst>
      <p:ext uri="{BB962C8B-B14F-4D97-AF65-F5344CB8AC3E}">
        <p14:creationId xmlns:p14="http://schemas.microsoft.com/office/powerpoint/2010/main" xmlns="" val="53471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visualization of the average</a:t>
            </a:r>
            <a:r>
              <a:rPr lang="en-US" baseline="0" dirty="0" smtClean="0"/>
              <a:t> panoramas using manual alignment. It is a beach. So we can see the water gets aligned here at the center.</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83</a:t>
            </a:fld>
            <a:endParaRPr lang="en-US"/>
          </a:p>
        </p:txBody>
      </p:sp>
    </p:spTree>
    <p:extLst>
      <p:ext uri="{BB962C8B-B14F-4D97-AF65-F5344CB8AC3E}">
        <p14:creationId xmlns:p14="http://schemas.microsoft.com/office/powerpoint/2010/main" xmlns="" val="28405799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a:t>
            </a:r>
            <a:r>
              <a:rPr lang="en-US" baseline="0" dirty="0" smtClean="0"/>
              <a:t> average panoramas aligned automatically by our algorithm. Compared against the manual alignment, you can see that the results makes a lot of sense because it also aligned very well. All water gets together.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84</a:t>
            </a:fld>
            <a:endParaRPr lang="en-US"/>
          </a:p>
        </p:txBody>
      </p:sp>
    </p:spTree>
    <p:extLst>
      <p:ext uri="{BB962C8B-B14F-4D97-AF65-F5344CB8AC3E}">
        <p14:creationId xmlns:p14="http://schemas.microsoft.com/office/powerpoint/2010/main" xmlns="" val="1075267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If you want to go home, probably you want to move towards this way.</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20</a:t>
            </a:fld>
            <a:endParaRPr lang="en-US"/>
          </a:p>
        </p:txBody>
      </p:sp>
    </p:spTree>
    <p:extLst>
      <p:ext uri="{BB962C8B-B14F-4D97-AF65-F5344CB8AC3E}">
        <p14:creationId xmlns:p14="http://schemas.microsoft.com/office/powerpoint/2010/main" xmlns="" val="18113081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automatically</a:t>
            </a:r>
            <a:r>
              <a:rPr lang="en-US" baseline="0" dirty="0" smtClean="0"/>
              <a:t> discovered symmetry axis. [click] this panorama can also be understood as a place centric panoramic representation of the space.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85</a:t>
            </a:fld>
            <a:endParaRPr lang="en-US"/>
          </a:p>
        </p:txBody>
      </p:sp>
    </p:spTree>
    <p:extLst>
      <p:ext uri="{BB962C8B-B14F-4D97-AF65-F5344CB8AC3E}">
        <p14:creationId xmlns:p14="http://schemas.microsoft.com/office/powerpoint/2010/main" xmlns="" val="19131581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a:t>
            </a:r>
            <a:r>
              <a:rPr lang="en-US" baseline="0" dirty="0" smtClean="0"/>
              <a:t> average panoramas aligned automatically by our algorithm. Compared against the manual alignment, you can see that the results makes a lot of sense because it also aligned very well. All water gets together.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86</a:t>
            </a:fld>
            <a:endParaRPr lang="en-US"/>
          </a:p>
        </p:txBody>
      </p:sp>
    </p:spTree>
    <p:extLst>
      <p:ext uri="{BB962C8B-B14F-4D97-AF65-F5344CB8AC3E}">
        <p14:creationId xmlns:p14="http://schemas.microsoft.com/office/powerpoint/2010/main" xmlns="" val="1075267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manual alignment for a church.</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87</a:t>
            </a:fld>
            <a:endParaRPr lang="en-US"/>
          </a:p>
        </p:txBody>
      </p:sp>
    </p:spTree>
    <p:extLst>
      <p:ext uri="{BB962C8B-B14F-4D97-AF65-F5344CB8AC3E}">
        <p14:creationId xmlns:p14="http://schemas.microsoft.com/office/powerpoint/2010/main" xmlns="" val="37446577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automatic</a:t>
            </a:r>
            <a:r>
              <a:rPr lang="en-US" baseline="0" dirty="0" smtClean="0"/>
              <a:t> alignment result. For example, here you can see Jesus Christ.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88</a:t>
            </a:fld>
            <a:endParaRPr lang="en-US"/>
          </a:p>
        </p:txBody>
      </p:sp>
    </p:spTree>
    <p:extLst>
      <p:ext uri="{BB962C8B-B14F-4D97-AF65-F5344CB8AC3E}">
        <p14:creationId xmlns:p14="http://schemas.microsoft.com/office/powerpoint/2010/main" xmlns="" val="36254404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discovered symmetry axis.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89</a:t>
            </a:fld>
            <a:endParaRPr lang="en-US"/>
          </a:p>
        </p:txBody>
      </p:sp>
    </p:spTree>
    <p:extLst>
      <p:ext uri="{BB962C8B-B14F-4D97-AF65-F5344CB8AC3E}">
        <p14:creationId xmlns:p14="http://schemas.microsoft.com/office/powerpoint/2010/main" xmlns="" val="33357416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automatic</a:t>
            </a:r>
            <a:r>
              <a:rPr lang="en-US" baseline="0" dirty="0" smtClean="0"/>
              <a:t> alignment result. For example, here you can see Jesus Christ.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90</a:t>
            </a:fld>
            <a:endParaRPr lang="en-US"/>
          </a:p>
        </p:txBody>
      </p:sp>
    </p:spTree>
    <p:extLst>
      <p:ext uri="{BB962C8B-B14F-4D97-AF65-F5344CB8AC3E}">
        <p14:creationId xmlns:p14="http://schemas.microsoft.com/office/powerpoint/2010/main" xmlns="" val="36254404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hotel room. You</a:t>
            </a:r>
            <a:r>
              <a:rPr lang="en-US" baseline="0" dirty="0" smtClean="0"/>
              <a:t> can see the bed is here. The TV is here. And the window is there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91</a:t>
            </a:fld>
            <a:endParaRPr lang="en-US"/>
          </a:p>
        </p:txBody>
      </p:sp>
    </p:spTree>
    <p:extLst>
      <p:ext uri="{BB962C8B-B14F-4D97-AF65-F5344CB8AC3E}">
        <p14:creationId xmlns:p14="http://schemas.microsoft.com/office/powerpoint/2010/main" xmlns="" val="39193629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automatic result.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92</a:t>
            </a:fld>
            <a:endParaRPr lang="en-US"/>
          </a:p>
        </p:txBody>
      </p:sp>
    </p:spTree>
    <p:extLst>
      <p:ext uri="{BB962C8B-B14F-4D97-AF65-F5344CB8AC3E}">
        <p14:creationId xmlns:p14="http://schemas.microsoft.com/office/powerpoint/2010/main" xmlns="" val="16272593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automatic result.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93</a:t>
            </a:fld>
            <a:endParaRPr lang="en-US"/>
          </a:p>
        </p:txBody>
      </p:sp>
    </p:spTree>
    <p:extLst>
      <p:ext uri="{BB962C8B-B14F-4D97-AF65-F5344CB8AC3E}">
        <p14:creationId xmlns:p14="http://schemas.microsoft.com/office/powerpoint/2010/main" xmlns="" val="16272593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algorithm works</a:t>
            </a:r>
            <a:r>
              <a:rPr lang="en-US" baseline="0" dirty="0" smtClean="0"/>
              <a:t> for outdoor as well. Here is a street scene.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94</a:t>
            </a:fld>
            <a:endParaRPr lang="en-US"/>
          </a:p>
        </p:txBody>
      </p:sp>
    </p:spTree>
    <p:extLst>
      <p:ext uri="{BB962C8B-B14F-4D97-AF65-F5344CB8AC3E}">
        <p14:creationId xmlns:p14="http://schemas.microsoft.com/office/powerpoint/2010/main" xmlns="" val="337576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Here</a:t>
            </a:r>
            <a:r>
              <a:rPr lang="en-US" sz="1200" kern="1200" baseline="0" dirty="0" smtClean="0">
                <a:solidFill>
                  <a:schemeClr val="tx1"/>
                </a:solidFill>
                <a:latin typeface="+mn-lt"/>
                <a:ea typeface="+mn-ea"/>
                <a:cs typeface="+mn-cs"/>
              </a:rPr>
              <a:t>, we want to acknowledge that</a:t>
            </a:r>
            <a:r>
              <a:rPr lang="en-US" sz="1200" kern="1200" dirty="0" smtClean="0">
                <a:solidFill>
                  <a:schemeClr val="tx1"/>
                </a:solidFill>
                <a:latin typeface="+mn-lt"/>
                <a:ea typeface="+mn-ea"/>
                <a:cs typeface="+mn-cs"/>
              </a:rPr>
              <a:t>, same</a:t>
            </a:r>
            <a:r>
              <a:rPr lang="en-US" sz="1200" kern="1200" baseline="0" dirty="0" smtClean="0">
                <a:solidFill>
                  <a:schemeClr val="tx1"/>
                </a:solidFill>
                <a:latin typeface="+mn-lt"/>
                <a:ea typeface="+mn-ea"/>
                <a:cs typeface="+mn-cs"/>
              </a:rPr>
              <a:t> as objects, </a:t>
            </a:r>
            <a:r>
              <a:rPr lang="en-US" sz="1200" kern="1200" dirty="0" smtClean="0">
                <a:solidFill>
                  <a:schemeClr val="tx1"/>
                </a:solidFill>
                <a:latin typeface="+mn-lt"/>
                <a:ea typeface="+mn-ea"/>
                <a:cs typeface="+mn-cs"/>
              </a:rPr>
              <a:t>certain places exhibit rotational symmetry. For example, an observer standing in an open field can turn and see a nearly-identical view in every direction. Similarly, a cup presents similar views when it is rotated. Other objects and places do not have rotational symmetry, but present some views that are mirror images of each other (left and right sides of the sofa, left and right views of the theater).</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21</a:t>
            </a:fld>
            <a:endParaRPr lang="en-US"/>
          </a:p>
        </p:txBody>
      </p:sp>
    </p:spTree>
    <p:extLst>
      <p:ext uri="{BB962C8B-B14F-4D97-AF65-F5344CB8AC3E}">
        <p14:creationId xmlns:p14="http://schemas.microsoft.com/office/powerpoint/2010/main" xmlns="" val="9918450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automatic results for a street. You can clearly see the buildings on the two side of the streets.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95</a:t>
            </a:fld>
            <a:endParaRPr lang="en-US"/>
          </a:p>
        </p:txBody>
      </p:sp>
    </p:spTree>
    <p:extLst>
      <p:ext uri="{BB962C8B-B14F-4D97-AF65-F5344CB8AC3E}">
        <p14:creationId xmlns:p14="http://schemas.microsoft.com/office/powerpoint/2010/main" xmlns="" val="11079464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the discovered</a:t>
            </a:r>
            <a:r>
              <a:rPr lang="en-US" baseline="0" dirty="0" smtClean="0"/>
              <a:t> symmetry axis. </a:t>
            </a:r>
            <a:r>
              <a:rPr lang="en-US" dirty="0" smtClean="0"/>
              <a:t>All the</a:t>
            </a:r>
            <a:r>
              <a:rPr lang="en-US" baseline="0" dirty="0" smtClean="0"/>
              <a:t> the categories I just show performs quite well. </a:t>
            </a:r>
            <a:endParaRPr lang="en-US" dirty="0" smtClean="0"/>
          </a:p>
          <a:p>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96</a:t>
            </a:fld>
            <a:endParaRPr lang="en-US"/>
          </a:p>
        </p:txBody>
      </p:sp>
    </p:spTree>
    <p:extLst>
      <p:ext uri="{BB962C8B-B14F-4D97-AF65-F5344CB8AC3E}">
        <p14:creationId xmlns:p14="http://schemas.microsoft.com/office/powerpoint/2010/main" xmlns="" val="21872459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automatic results for a street. You can clearly see the buildings on the two side of the streets.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97</a:t>
            </a:fld>
            <a:endParaRPr lang="en-US"/>
          </a:p>
        </p:txBody>
      </p:sp>
    </p:spTree>
    <p:extLst>
      <p:ext uri="{BB962C8B-B14F-4D97-AF65-F5344CB8AC3E}">
        <p14:creationId xmlns:p14="http://schemas.microsoft.com/office/powerpoint/2010/main" xmlns="" val="11079464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 are also</a:t>
            </a:r>
            <a:r>
              <a:rPr lang="en-US" baseline="0" dirty="0" smtClean="0"/>
              <a:t> some more difficult class. For example, here is a coast scene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98</a:t>
            </a:fld>
            <a:endParaRPr lang="en-US"/>
          </a:p>
        </p:txBody>
      </p:sp>
    </p:spTree>
    <p:extLst>
      <p:ext uri="{BB962C8B-B14F-4D97-AF65-F5344CB8AC3E}">
        <p14:creationId xmlns:p14="http://schemas.microsoft.com/office/powerpoint/2010/main" xmlns="" val="24652345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 algorithm performs not as good as other categories. You can see the average images are not so smooth now.</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99</a:t>
            </a:fld>
            <a:endParaRPr lang="en-US"/>
          </a:p>
        </p:txBody>
      </p:sp>
    </p:spTree>
    <p:extLst>
      <p:ext uri="{BB962C8B-B14F-4D97-AF65-F5344CB8AC3E}">
        <p14:creationId xmlns:p14="http://schemas.microsoft.com/office/powerpoint/2010/main" xmlns="" val="41416723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symmetry axis. It is still correct.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100</a:t>
            </a:fld>
            <a:endParaRPr lang="en-US"/>
          </a:p>
        </p:txBody>
      </p:sp>
    </p:spTree>
    <p:extLst>
      <p:ext uri="{BB962C8B-B14F-4D97-AF65-F5344CB8AC3E}">
        <p14:creationId xmlns:p14="http://schemas.microsoft.com/office/powerpoint/2010/main" xmlns="" val="21591073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 algorithm performs not as good as other categories. You can see the average images are not so smooth now.</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101</a:t>
            </a:fld>
            <a:endParaRPr lang="en-US"/>
          </a:p>
        </p:txBody>
      </p:sp>
    </p:spTree>
    <p:extLst>
      <p:ext uri="{BB962C8B-B14F-4D97-AF65-F5344CB8AC3E}">
        <p14:creationId xmlns:p14="http://schemas.microsoft.com/office/powerpoint/2010/main" xmlns="" val="41416723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the most difficult category in our dataset: Lawn.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102</a:t>
            </a:fld>
            <a:endParaRPr lang="en-US"/>
          </a:p>
        </p:txBody>
      </p:sp>
    </p:spTree>
    <p:extLst>
      <p:ext uri="{BB962C8B-B14F-4D97-AF65-F5344CB8AC3E}">
        <p14:creationId xmlns:p14="http://schemas.microsoft.com/office/powerpoint/2010/main" xmlns="" val="5155381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alignment</a:t>
            </a:r>
            <a:r>
              <a:rPr lang="en-US" baseline="0" dirty="0" smtClean="0"/>
              <a:t> doesn’t work very well, probably because of the huge diversity of the images.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103</a:t>
            </a:fld>
            <a:endParaRPr lang="en-US"/>
          </a:p>
        </p:txBody>
      </p:sp>
    </p:spTree>
    <p:extLst>
      <p:ext uri="{BB962C8B-B14F-4D97-AF65-F5344CB8AC3E}">
        <p14:creationId xmlns:p14="http://schemas.microsoft.com/office/powerpoint/2010/main" xmlns="" val="31280947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 symmetry axis still looks correct.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104</a:t>
            </a:fld>
            <a:endParaRPr lang="en-US"/>
          </a:p>
        </p:txBody>
      </p:sp>
    </p:spTree>
    <p:extLst>
      <p:ext uri="{BB962C8B-B14F-4D97-AF65-F5344CB8AC3E}">
        <p14:creationId xmlns:p14="http://schemas.microsoft.com/office/powerpoint/2010/main" xmlns="" val="22676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a:t>
            </a:r>
            <a:r>
              <a:rPr lang="en-US" sz="1200" kern="1200" baseline="0" dirty="0" smtClean="0">
                <a:solidFill>
                  <a:schemeClr val="tx1"/>
                </a:solidFill>
                <a:latin typeface="+mn-lt"/>
                <a:ea typeface="+mn-ea"/>
                <a:cs typeface="+mn-cs"/>
              </a:rPr>
              <a:t> want to build a place categorization and viewpoint recognition model. </a:t>
            </a:r>
          </a:p>
          <a:p>
            <a:r>
              <a:rPr lang="en-US" sz="1200" kern="1200" dirty="0" smtClean="0">
                <a:solidFill>
                  <a:schemeClr val="tx1"/>
                </a:solidFill>
                <a:latin typeface="+mn-lt"/>
                <a:ea typeface="+mn-ea"/>
                <a:cs typeface="+mn-cs"/>
              </a:rPr>
              <a:t>We use panoramas for training, because they densely cover all possible views within a place.</a:t>
            </a:r>
          </a:p>
          <a:p>
            <a:r>
              <a:rPr lang="en-US" sz="1200" kern="1200" dirty="0" smtClean="0">
                <a:solidFill>
                  <a:schemeClr val="tx1"/>
                </a:solidFill>
                <a:latin typeface="+mn-lt"/>
                <a:ea typeface="+mn-ea"/>
                <a:cs typeface="+mn-cs"/>
              </a:rPr>
              <a:t>Here, we have defined a list of place</a:t>
            </a:r>
            <a:r>
              <a:rPr lang="en-US" sz="1200" kern="1200" baseline="0" dirty="0" smtClean="0">
                <a:solidFill>
                  <a:schemeClr val="tx1"/>
                </a:solidFill>
                <a:latin typeface="+mn-lt"/>
                <a:ea typeface="+mn-ea"/>
                <a:cs typeface="+mn-cs"/>
              </a:rPr>
              <a:t> categories, and in each category, there are some panorama images.</a:t>
            </a:r>
          </a:p>
          <a:p>
            <a:r>
              <a:rPr lang="en-US" dirty="0" smtClean="0"/>
              <a:t>We download panorama</a:t>
            </a:r>
            <a:r>
              <a:rPr lang="en-US" baseline="0" dirty="0" smtClean="0"/>
              <a:t> images from the internet, and label the categories. And we call this dataset SUN360 panorama dataset.</a:t>
            </a:r>
          </a:p>
          <a:p>
            <a:r>
              <a:rPr lang="en-US" baseline="0" dirty="0" smtClean="0"/>
              <a:t>There are 80 place categories in total, and we use 26 categories in the </a:t>
            </a:r>
            <a:r>
              <a:rPr lang="en-US" baseline="0" smtClean="0"/>
              <a:t>following experiments.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22</a:t>
            </a:fld>
            <a:endParaRPr lang="en-US"/>
          </a:p>
        </p:txBody>
      </p:sp>
    </p:spTree>
    <p:extLst>
      <p:ext uri="{BB962C8B-B14F-4D97-AF65-F5344CB8AC3E}">
        <p14:creationId xmlns:p14="http://schemas.microsoft.com/office/powerpoint/2010/main" xmlns="" val="5318444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alignment</a:t>
            </a:r>
            <a:r>
              <a:rPr lang="en-US" baseline="0" dirty="0" smtClean="0"/>
              <a:t> doesn’t work very well, probably because of the huge diversity of the images.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105</a:t>
            </a:fld>
            <a:endParaRPr lang="en-US"/>
          </a:p>
        </p:txBody>
      </p:sp>
    </p:spTree>
    <p:extLst>
      <p:ext uri="{BB962C8B-B14F-4D97-AF65-F5344CB8AC3E}">
        <p14:creationId xmlns:p14="http://schemas.microsoft.com/office/powerpoint/2010/main" xmlns="" val="31280947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evaluate</a:t>
            </a:r>
            <a:r>
              <a:rPr lang="en-US" baseline="0" dirty="0" smtClean="0"/>
              <a:t> </a:t>
            </a:r>
            <a:r>
              <a:rPr lang="en-US" dirty="0" smtClean="0"/>
              <a:t>on testing.</a:t>
            </a:r>
            <a:r>
              <a:rPr lang="en-US" baseline="0" dirty="0" smtClean="0"/>
              <a:t> We have two setting. One is to train the model on panorama, and test on the normal field of view images sampled from the panoramas. The other is also to train the model on panorama, but test it on real photos from our SUN database.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106</a:t>
            </a:fld>
            <a:endParaRPr lang="en-US"/>
          </a:p>
        </p:txBody>
      </p:sp>
    </p:spTree>
    <p:extLst>
      <p:ext uri="{BB962C8B-B14F-4D97-AF65-F5344CB8AC3E}">
        <p14:creationId xmlns:p14="http://schemas.microsoft.com/office/powerpoint/2010/main" xmlns="" val="37906344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reports our</a:t>
            </a:r>
            <a:r>
              <a:rPr lang="en-US" baseline="0" dirty="0" smtClean="0"/>
              <a:t> performance. We evaluate the place classification accuracy, and viewpoint recognition accuracy separately.</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107</a:t>
            </a:fld>
            <a:endParaRPr lang="en-US"/>
          </a:p>
        </p:txBody>
      </p:sp>
    </p:spTree>
    <p:extLst>
      <p:ext uri="{BB962C8B-B14F-4D97-AF65-F5344CB8AC3E}">
        <p14:creationId xmlns:p14="http://schemas.microsoft.com/office/powerpoint/2010/main" xmlns="" val="7632102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evaluate their</a:t>
            </a:r>
            <a:r>
              <a:rPr lang="en-US" baseline="0" dirty="0" smtClean="0"/>
              <a:t> joint accuracy. That means a prediction is correct, if and only if the place category prediction and the viewpoint prediction are both correct. We compare our algorithm against the model trained from ground truth manual alignment. We can see the results are actually very close.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108</a:t>
            </a:fld>
            <a:endParaRPr lang="en-US"/>
          </a:p>
        </p:txBody>
      </p:sp>
    </p:spTree>
    <p:extLst>
      <p:ext uri="{BB962C8B-B14F-4D97-AF65-F5344CB8AC3E}">
        <p14:creationId xmlns:p14="http://schemas.microsoft.com/office/powerpoint/2010/main" xmlns="" val="40650355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visualization</a:t>
            </a:r>
            <a:r>
              <a:rPr lang="en-US" baseline="0" dirty="0" smtClean="0"/>
              <a:t> of the performance under different symmetry structure assumption. We can see that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109</a:t>
            </a:fld>
            <a:endParaRPr lang="en-US"/>
          </a:p>
        </p:txBody>
      </p:sp>
    </p:spTree>
    <p:extLst>
      <p:ext uri="{BB962C8B-B14F-4D97-AF65-F5344CB8AC3E}">
        <p14:creationId xmlns:p14="http://schemas.microsoft.com/office/powerpoint/2010/main" xmlns="" val="36352501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some</a:t>
            </a:r>
            <a:r>
              <a:rPr lang="en-US" baseline="0" dirty="0" smtClean="0"/>
              <a:t> visualization of the result. The first columns show the input photo during the testing time. The second columns shows a compass-like prediction score for the viewpoint. It is actually the score we got from the SVM viewpoint classifier. The center means -1. Further away from the center means higher score. and the blue circle means zero. </a:t>
            </a:r>
            <a:r>
              <a:rPr lang="en-US" sz="1200" kern="1200" dirty="0" smtClean="0">
                <a:solidFill>
                  <a:schemeClr val="tx1"/>
                </a:solidFill>
                <a:latin typeface="+mn-lt"/>
                <a:ea typeface="+mn-ea"/>
                <a:cs typeface="+mn-cs"/>
              </a:rPr>
              <a:t>The last two columns illustrate the predicted camera orientation and the extrapolated scene layout beyond the input view (the left image extrapolates the layout using the average panorama from the place category; the right image uses the nearest neighbor from the training set.)</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110</a:t>
            </a:fld>
            <a:endParaRPr lang="en-US"/>
          </a:p>
        </p:txBody>
      </p:sp>
    </p:spTree>
    <p:extLst>
      <p:ext uri="{BB962C8B-B14F-4D97-AF65-F5344CB8AC3E}">
        <p14:creationId xmlns:p14="http://schemas.microsoft.com/office/powerpoint/2010/main" xmlns="" val="14897626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thing we study</a:t>
            </a:r>
            <a:r>
              <a:rPr lang="en-US" baseline="0" dirty="0" smtClean="0"/>
              <a:t> in this project is the canonical view of scenes. It is well-known that objects have canonical views. For example, in 1981, Palmer and others shows that these are the most preferred view for different type of objects.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113</a:t>
            </a:fld>
            <a:endParaRPr lang="en-US"/>
          </a:p>
        </p:txBody>
      </p:sp>
    </p:spTree>
    <p:extLst>
      <p:ext uri="{BB962C8B-B14F-4D97-AF65-F5344CB8AC3E}">
        <p14:creationId xmlns:p14="http://schemas.microsoft.com/office/powerpoint/2010/main" xmlns="" val="4135113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if you search “mug” in </a:t>
            </a:r>
            <a:r>
              <a:rPr lang="en-US" baseline="0" dirty="0" err="1" smtClean="0"/>
              <a:t>google</a:t>
            </a:r>
            <a:r>
              <a:rPr lang="en-US" baseline="0" dirty="0" smtClean="0"/>
              <a:t> images search, we can get these images. Almost all mugs here have a handle on one side. Especially the right side. We can see that there is clear viewpoint bias.</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114</a:t>
            </a:fld>
            <a:endParaRPr lang="en-US"/>
          </a:p>
        </p:txBody>
      </p:sp>
    </p:spTree>
    <p:extLst>
      <p:ext uri="{BB962C8B-B14F-4D97-AF65-F5344CB8AC3E}">
        <p14:creationId xmlns:p14="http://schemas.microsoft.com/office/powerpoint/2010/main" xmlns="" val="27329137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a:t>
            </a:r>
            <a:r>
              <a:rPr lang="en-US" baseline="0" dirty="0" smtClean="0"/>
              <a:t> one in the literature actually studies this problem for scenes before. Therefore, we take a first step to see if there is also any canonical views for different place categories. More specifically, we study in which viewpoint people choose when they want to take a photo of a particular type of place.</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115</a:t>
            </a:fld>
            <a:endParaRPr lang="en-US"/>
          </a:p>
        </p:txBody>
      </p:sp>
    </p:spTree>
    <p:extLst>
      <p:ext uri="{BB962C8B-B14F-4D97-AF65-F5344CB8AC3E}">
        <p14:creationId xmlns:p14="http://schemas.microsoft.com/office/powerpoint/2010/main" xmlns="" val="7447285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this,</a:t>
            </a:r>
            <a:r>
              <a:rPr lang="en-US" baseline="0" dirty="0" smtClean="0"/>
              <a:t> for each category, we take the images from our SUN database, which is supposed to be a very good sampling of the visual worlds under natural statistics. </a:t>
            </a:r>
            <a:endParaRPr lang="en-US" dirty="0"/>
          </a:p>
        </p:txBody>
      </p:sp>
      <p:sp>
        <p:nvSpPr>
          <p:cNvPr id="4" name="Slide Number Placeholder 3"/>
          <p:cNvSpPr>
            <a:spLocks noGrp="1"/>
          </p:cNvSpPr>
          <p:nvPr>
            <p:ph type="sldNum" sz="quarter" idx="10"/>
          </p:nvPr>
        </p:nvSpPr>
        <p:spPr/>
        <p:txBody>
          <a:bodyPr/>
          <a:lstStyle/>
          <a:p>
            <a:fld id="{BF7AC15B-0596-45C3-83E7-1E9E5007D353}" type="slidenum">
              <a:rPr lang="en-US" smtClean="0"/>
              <a:pPr/>
              <a:t>116</a:t>
            </a:fld>
            <a:endParaRPr lang="en-US"/>
          </a:p>
        </p:txBody>
      </p:sp>
    </p:spTree>
    <p:extLst>
      <p:ext uri="{BB962C8B-B14F-4D97-AF65-F5344CB8AC3E}">
        <p14:creationId xmlns:p14="http://schemas.microsoft.com/office/powerpoint/2010/main" xmlns="" val="2180784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767F13-B3CA-42AA-9781-57F7E42B6B2D}" type="datetimeFigureOut">
              <a:rPr lang="en-US" smtClean="0"/>
              <a:pPr/>
              <a:t>6/8/2012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67F13-B3CA-42AA-9781-57F7E42B6B2D}" type="datetimeFigureOut">
              <a:rPr lang="en-US" smtClean="0"/>
              <a:pPr/>
              <a:t>6/8/2012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67F13-B3CA-42AA-9781-57F7E42B6B2D}" type="datetimeFigureOut">
              <a:rPr lang="en-US" smtClean="0"/>
              <a:pPr/>
              <a:t>6/8/2012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67F13-B3CA-42AA-9781-57F7E42B6B2D}" type="datetimeFigureOut">
              <a:rPr lang="en-US" smtClean="0"/>
              <a:pPr/>
              <a:t>6/8/2012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767F13-B3CA-42AA-9781-57F7E42B6B2D}" type="datetimeFigureOut">
              <a:rPr lang="en-US" smtClean="0"/>
              <a:pPr/>
              <a:t>6/8/2012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767F13-B3CA-42AA-9781-57F7E42B6B2D}" type="datetimeFigureOut">
              <a:rPr lang="en-US" smtClean="0"/>
              <a:pPr/>
              <a:t>6/8/2012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767F13-B3CA-42AA-9781-57F7E42B6B2D}" type="datetimeFigureOut">
              <a:rPr lang="en-US" smtClean="0"/>
              <a:pPr/>
              <a:t>6/8/2012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767F13-B3CA-42AA-9781-57F7E42B6B2D}" type="datetimeFigureOut">
              <a:rPr lang="en-US" smtClean="0"/>
              <a:pPr/>
              <a:t>6/8/2012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67F13-B3CA-42AA-9781-57F7E42B6B2D}" type="datetimeFigureOut">
              <a:rPr lang="en-US" smtClean="0"/>
              <a:pPr/>
              <a:t>6/8/2012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67F13-B3CA-42AA-9781-57F7E42B6B2D}" type="datetimeFigureOut">
              <a:rPr lang="en-US" smtClean="0"/>
              <a:pPr/>
              <a:t>6/8/2012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67F13-B3CA-42AA-9781-57F7E42B6B2D}" type="datetimeFigureOut">
              <a:rPr lang="en-US" smtClean="0"/>
              <a:pPr/>
              <a:t>6/8/2012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ABF26A-436C-4B4B-906D-DF82FEAEFE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67F13-B3CA-42AA-9781-57F7E42B6B2D}" type="datetimeFigureOut">
              <a:rPr lang="en-US" smtClean="0"/>
              <a:pPr/>
              <a:t>6/8/2012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BF26A-436C-4B4B-906D-DF82FEAEFE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un360.mit.edu/" TargetMode="External"/><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sundatabase.mit.edu/" TargetMode="External"/><Relationship Id="rId4" Type="http://schemas.openxmlformats.org/officeDocument/2006/relationships/image" Target="../media/image142.png"/></Relationships>
</file>

<file path=ppt/slides/_rels/slide11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59.jpeg"/></Relationships>
</file>

<file path=ppt/slides/_rels/slide1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3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3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3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3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hyperlink" Target="http://sun360.mit.edu/" TargetMode="External"/><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55.jpeg"/><Relationship Id="rId18" Type="http://schemas.openxmlformats.org/officeDocument/2006/relationships/image" Target="../media/image60.jpeg"/><Relationship Id="rId26" Type="http://schemas.openxmlformats.org/officeDocument/2006/relationships/image" Target="../media/image68.jpeg"/><Relationship Id="rId3" Type="http://schemas.openxmlformats.org/officeDocument/2006/relationships/image" Target="../media/image45.jpeg"/><Relationship Id="rId21" Type="http://schemas.openxmlformats.org/officeDocument/2006/relationships/image" Target="../media/image63.jpeg"/><Relationship Id="rId7" Type="http://schemas.openxmlformats.org/officeDocument/2006/relationships/image" Target="../media/image43.jpeg"/><Relationship Id="rId12" Type="http://schemas.openxmlformats.org/officeDocument/2006/relationships/image" Target="../media/image54.jpeg"/><Relationship Id="rId17" Type="http://schemas.openxmlformats.org/officeDocument/2006/relationships/image" Target="../media/image59.jpeg"/><Relationship Id="rId25" Type="http://schemas.openxmlformats.org/officeDocument/2006/relationships/image" Target="../media/image67.jpeg"/><Relationship Id="rId2" Type="http://schemas.openxmlformats.org/officeDocument/2006/relationships/notesSlide" Target="../notesSlides/notesSlide19.xml"/><Relationship Id="rId16" Type="http://schemas.openxmlformats.org/officeDocument/2006/relationships/image" Target="../media/image58.jpeg"/><Relationship Id="rId20" Type="http://schemas.openxmlformats.org/officeDocument/2006/relationships/image" Target="../media/image62.jpeg"/><Relationship Id="rId29"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53.jpeg"/><Relationship Id="rId24" Type="http://schemas.openxmlformats.org/officeDocument/2006/relationships/image" Target="../media/image66.jpeg"/><Relationship Id="rId5" Type="http://schemas.openxmlformats.org/officeDocument/2006/relationships/image" Target="../media/image41.jpeg"/><Relationship Id="rId15" Type="http://schemas.openxmlformats.org/officeDocument/2006/relationships/image" Target="../media/image57.jpeg"/><Relationship Id="rId23" Type="http://schemas.openxmlformats.org/officeDocument/2006/relationships/image" Target="../media/image65.jpeg"/><Relationship Id="rId28" Type="http://schemas.openxmlformats.org/officeDocument/2006/relationships/image" Target="../media/image48.pn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jpeg"/><Relationship Id="rId27" Type="http://schemas.openxmlformats.org/officeDocument/2006/relationships/image" Target="../media/image47.png"/><Relationship Id="rId30"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55.jpeg"/><Relationship Id="rId18" Type="http://schemas.openxmlformats.org/officeDocument/2006/relationships/image" Target="../media/image60.jpeg"/><Relationship Id="rId26" Type="http://schemas.openxmlformats.org/officeDocument/2006/relationships/image" Target="../media/image68.jpeg"/><Relationship Id="rId3" Type="http://schemas.openxmlformats.org/officeDocument/2006/relationships/image" Target="../media/image45.jpeg"/><Relationship Id="rId21" Type="http://schemas.openxmlformats.org/officeDocument/2006/relationships/image" Target="../media/image63.jpeg"/><Relationship Id="rId7" Type="http://schemas.openxmlformats.org/officeDocument/2006/relationships/image" Target="../media/image43.jpeg"/><Relationship Id="rId12" Type="http://schemas.openxmlformats.org/officeDocument/2006/relationships/image" Target="../media/image54.jpeg"/><Relationship Id="rId17" Type="http://schemas.openxmlformats.org/officeDocument/2006/relationships/image" Target="../media/image59.jpeg"/><Relationship Id="rId25" Type="http://schemas.openxmlformats.org/officeDocument/2006/relationships/image" Target="../media/image67.jpeg"/><Relationship Id="rId2" Type="http://schemas.openxmlformats.org/officeDocument/2006/relationships/notesSlide" Target="../notesSlides/notesSlide20.xml"/><Relationship Id="rId16" Type="http://schemas.openxmlformats.org/officeDocument/2006/relationships/image" Target="../media/image58.jpeg"/><Relationship Id="rId20" Type="http://schemas.openxmlformats.org/officeDocument/2006/relationships/image" Target="../media/image62.jpeg"/><Relationship Id="rId29"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53.jpeg"/><Relationship Id="rId24" Type="http://schemas.openxmlformats.org/officeDocument/2006/relationships/image" Target="../media/image66.jpeg"/><Relationship Id="rId5" Type="http://schemas.openxmlformats.org/officeDocument/2006/relationships/image" Target="../media/image41.jpeg"/><Relationship Id="rId15" Type="http://schemas.openxmlformats.org/officeDocument/2006/relationships/image" Target="../media/image57.jpeg"/><Relationship Id="rId23" Type="http://schemas.openxmlformats.org/officeDocument/2006/relationships/image" Target="../media/image65.jpeg"/><Relationship Id="rId28" Type="http://schemas.openxmlformats.org/officeDocument/2006/relationships/image" Target="../media/image48.pn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jpeg"/><Relationship Id="rId27" Type="http://schemas.openxmlformats.org/officeDocument/2006/relationships/image" Target="../media/image47.png"/><Relationship Id="rId30"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26" Type="http://schemas.openxmlformats.org/officeDocument/2006/relationships/image" Target="../media/image64.jpeg"/><Relationship Id="rId3" Type="http://schemas.openxmlformats.org/officeDocument/2006/relationships/image" Target="../media/image28.png"/><Relationship Id="rId21" Type="http://schemas.openxmlformats.org/officeDocument/2006/relationships/image" Target="../media/image59.jpeg"/><Relationship Id="rId7" Type="http://schemas.openxmlformats.org/officeDocument/2006/relationships/image" Target="../media/image45.jpeg"/><Relationship Id="rId12" Type="http://schemas.openxmlformats.org/officeDocument/2006/relationships/image" Target="../media/image44.jpeg"/><Relationship Id="rId17" Type="http://schemas.openxmlformats.org/officeDocument/2006/relationships/image" Target="../media/image55.jpeg"/><Relationship Id="rId25" Type="http://schemas.openxmlformats.org/officeDocument/2006/relationships/image" Target="../media/image63.jpeg"/><Relationship Id="rId2" Type="http://schemas.openxmlformats.org/officeDocument/2006/relationships/notesSlide" Target="../notesSlides/notesSlide21.xml"/><Relationship Id="rId16" Type="http://schemas.openxmlformats.org/officeDocument/2006/relationships/image" Target="../media/image54.jpeg"/><Relationship Id="rId20" Type="http://schemas.openxmlformats.org/officeDocument/2006/relationships/image" Target="../media/image58.jpeg"/><Relationship Id="rId29"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43.jpeg"/><Relationship Id="rId24" Type="http://schemas.openxmlformats.org/officeDocument/2006/relationships/image" Target="../media/image62.jpeg"/><Relationship Id="rId5" Type="http://schemas.openxmlformats.org/officeDocument/2006/relationships/image" Target="../media/image30.png"/><Relationship Id="rId15" Type="http://schemas.openxmlformats.org/officeDocument/2006/relationships/image" Target="../media/image53.jpeg"/><Relationship Id="rId23" Type="http://schemas.openxmlformats.org/officeDocument/2006/relationships/image" Target="../media/image61.jpeg"/><Relationship Id="rId28" Type="http://schemas.openxmlformats.org/officeDocument/2006/relationships/image" Target="../media/image66.jpeg"/><Relationship Id="rId10" Type="http://schemas.openxmlformats.org/officeDocument/2006/relationships/image" Target="../media/image42.jpeg"/><Relationship Id="rId19" Type="http://schemas.openxmlformats.org/officeDocument/2006/relationships/image" Target="../media/image57.jpeg"/><Relationship Id="rId4" Type="http://schemas.openxmlformats.org/officeDocument/2006/relationships/image" Target="../media/image29.png"/><Relationship Id="rId9" Type="http://schemas.openxmlformats.org/officeDocument/2006/relationships/image" Target="../media/image41.jpeg"/><Relationship Id="rId14" Type="http://schemas.openxmlformats.org/officeDocument/2006/relationships/image" Target="../media/image52.jpeg"/><Relationship Id="rId22" Type="http://schemas.openxmlformats.org/officeDocument/2006/relationships/image" Target="../media/image60.jpeg"/><Relationship Id="rId27" Type="http://schemas.openxmlformats.org/officeDocument/2006/relationships/image" Target="../media/image65.jpeg"/><Relationship Id="rId30"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26" Type="http://schemas.openxmlformats.org/officeDocument/2006/relationships/image" Target="../media/image64.jpeg"/><Relationship Id="rId3" Type="http://schemas.openxmlformats.org/officeDocument/2006/relationships/image" Target="../media/image28.png"/><Relationship Id="rId21" Type="http://schemas.openxmlformats.org/officeDocument/2006/relationships/image" Target="../media/image59.jpeg"/><Relationship Id="rId7" Type="http://schemas.openxmlformats.org/officeDocument/2006/relationships/image" Target="../media/image45.jpeg"/><Relationship Id="rId12" Type="http://schemas.openxmlformats.org/officeDocument/2006/relationships/image" Target="../media/image44.jpeg"/><Relationship Id="rId17" Type="http://schemas.openxmlformats.org/officeDocument/2006/relationships/image" Target="../media/image55.jpeg"/><Relationship Id="rId25" Type="http://schemas.openxmlformats.org/officeDocument/2006/relationships/image" Target="../media/image63.jpeg"/><Relationship Id="rId2" Type="http://schemas.openxmlformats.org/officeDocument/2006/relationships/notesSlide" Target="../notesSlides/notesSlide22.xml"/><Relationship Id="rId16" Type="http://schemas.openxmlformats.org/officeDocument/2006/relationships/image" Target="../media/image54.jpeg"/><Relationship Id="rId20" Type="http://schemas.openxmlformats.org/officeDocument/2006/relationships/image" Target="../media/image58.jpeg"/><Relationship Id="rId29"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43.jpeg"/><Relationship Id="rId24" Type="http://schemas.openxmlformats.org/officeDocument/2006/relationships/image" Target="../media/image62.jpeg"/><Relationship Id="rId5" Type="http://schemas.openxmlformats.org/officeDocument/2006/relationships/image" Target="../media/image30.png"/><Relationship Id="rId15" Type="http://schemas.openxmlformats.org/officeDocument/2006/relationships/image" Target="../media/image53.jpeg"/><Relationship Id="rId23" Type="http://schemas.openxmlformats.org/officeDocument/2006/relationships/image" Target="../media/image61.jpeg"/><Relationship Id="rId28" Type="http://schemas.openxmlformats.org/officeDocument/2006/relationships/image" Target="../media/image66.jpeg"/><Relationship Id="rId10" Type="http://schemas.openxmlformats.org/officeDocument/2006/relationships/image" Target="../media/image42.jpeg"/><Relationship Id="rId19" Type="http://schemas.openxmlformats.org/officeDocument/2006/relationships/image" Target="../media/image57.jpeg"/><Relationship Id="rId4" Type="http://schemas.openxmlformats.org/officeDocument/2006/relationships/image" Target="../media/image29.png"/><Relationship Id="rId9" Type="http://schemas.openxmlformats.org/officeDocument/2006/relationships/image" Target="../media/image41.jpeg"/><Relationship Id="rId14" Type="http://schemas.openxmlformats.org/officeDocument/2006/relationships/image" Target="../media/image52.jpeg"/><Relationship Id="rId22" Type="http://schemas.openxmlformats.org/officeDocument/2006/relationships/image" Target="../media/image60.jpeg"/><Relationship Id="rId27" Type="http://schemas.openxmlformats.org/officeDocument/2006/relationships/image" Target="../media/image65.jpeg"/><Relationship Id="rId30" Type="http://schemas.openxmlformats.org/officeDocument/2006/relationships/image" Target="../media/image68.jpeg"/></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55.jpeg"/><Relationship Id="rId18" Type="http://schemas.openxmlformats.org/officeDocument/2006/relationships/image" Target="../media/image60.jpeg"/><Relationship Id="rId26" Type="http://schemas.openxmlformats.org/officeDocument/2006/relationships/image" Target="../media/image68.jpeg"/><Relationship Id="rId3" Type="http://schemas.openxmlformats.org/officeDocument/2006/relationships/image" Target="../media/image45.jpeg"/><Relationship Id="rId21" Type="http://schemas.openxmlformats.org/officeDocument/2006/relationships/image" Target="../media/image63.jpeg"/><Relationship Id="rId7" Type="http://schemas.openxmlformats.org/officeDocument/2006/relationships/image" Target="../media/image43.jpeg"/><Relationship Id="rId12" Type="http://schemas.openxmlformats.org/officeDocument/2006/relationships/image" Target="../media/image54.jpeg"/><Relationship Id="rId17" Type="http://schemas.openxmlformats.org/officeDocument/2006/relationships/image" Target="../media/image59.jpeg"/><Relationship Id="rId25" Type="http://schemas.openxmlformats.org/officeDocument/2006/relationships/image" Target="../media/image67.jpeg"/><Relationship Id="rId2" Type="http://schemas.openxmlformats.org/officeDocument/2006/relationships/notesSlide" Target="../notesSlides/notesSlide23.xml"/><Relationship Id="rId16" Type="http://schemas.openxmlformats.org/officeDocument/2006/relationships/image" Target="../media/image58.jpeg"/><Relationship Id="rId20" Type="http://schemas.openxmlformats.org/officeDocument/2006/relationships/image" Target="../media/image62.jpeg"/><Relationship Id="rId29"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53.jpeg"/><Relationship Id="rId24" Type="http://schemas.openxmlformats.org/officeDocument/2006/relationships/image" Target="../media/image66.jpeg"/><Relationship Id="rId5" Type="http://schemas.openxmlformats.org/officeDocument/2006/relationships/image" Target="../media/image41.jpeg"/><Relationship Id="rId15" Type="http://schemas.openxmlformats.org/officeDocument/2006/relationships/image" Target="../media/image57.jpeg"/><Relationship Id="rId23" Type="http://schemas.openxmlformats.org/officeDocument/2006/relationships/image" Target="../media/image65.jpeg"/><Relationship Id="rId28" Type="http://schemas.openxmlformats.org/officeDocument/2006/relationships/image" Target="../media/image48.pn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jpeg"/><Relationship Id="rId27" Type="http://schemas.openxmlformats.org/officeDocument/2006/relationships/image" Target="../media/image47.png"/><Relationship Id="rId30"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28.png"/><Relationship Id="rId7" Type="http://schemas.openxmlformats.org/officeDocument/2006/relationships/image" Target="../media/image43.jpe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27.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70.png"/><Relationship Id="rId5" Type="http://schemas.openxmlformats.org/officeDocument/2006/relationships/image" Target="../media/image45.jpeg"/><Relationship Id="rId15" Type="http://schemas.openxmlformats.org/officeDocument/2006/relationships/image" Target="../media/image74.png"/><Relationship Id="rId10" Type="http://schemas.openxmlformats.org/officeDocument/2006/relationships/image" Target="../media/image56.jpeg"/><Relationship Id="rId4" Type="http://schemas.openxmlformats.org/officeDocument/2006/relationships/image" Target="../media/image29.png"/><Relationship Id="rId9" Type="http://schemas.openxmlformats.org/officeDocument/2006/relationships/image" Target="../media/image54.jpeg"/><Relationship Id="rId1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57.jpeg"/><Relationship Id="rId18" Type="http://schemas.openxmlformats.org/officeDocument/2006/relationships/image" Target="../media/image67.jpeg"/><Relationship Id="rId3" Type="http://schemas.openxmlformats.org/officeDocument/2006/relationships/image" Target="../media/image28.png"/><Relationship Id="rId7" Type="http://schemas.openxmlformats.org/officeDocument/2006/relationships/image" Target="../media/image45.jpeg"/><Relationship Id="rId12" Type="http://schemas.openxmlformats.org/officeDocument/2006/relationships/image" Target="../media/image56.jpeg"/><Relationship Id="rId17" Type="http://schemas.openxmlformats.org/officeDocument/2006/relationships/image" Target="../media/image65.jpeg"/><Relationship Id="rId2" Type="http://schemas.openxmlformats.org/officeDocument/2006/relationships/notesSlide" Target="../notesSlides/notesSlide30.xml"/><Relationship Id="rId16"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54.jpeg"/><Relationship Id="rId5" Type="http://schemas.openxmlformats.org/officeDocument/2006/relationships/image" Target="../media/image30.png"/><Relationship Id="rId15" Type="http://schemas.openxmlformats.org/officeDocument/2006/relationships/image" Target="../media/image61.jpeg"/><Relationship Id="rId10" Type="http://schemas.openxmlformats.org/officeDocument/2006/relationships/image" Target="../media/image52.jpeg"/><Relationship Id="rId4" Type="http://schemas.openxmlformats.org/officeDocument/2006/relationships/image" Target="../media/image29.png"/><Relationship Id="rId9" Type="http://schemas.openxmlformats.org/officeDocument/2006/relationships/image" Target="../media/image43.jpeg"/><Relationship Id="rId1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1.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1.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7.jpeg"/><Relationship Id="rId18" Type="http://schemas.openxmlformats.org/officeDocument/2006/relationships/image" Target="../media/image67.jpeg"/><Relationship Id="rId3" Type="http://schemas.openxmlformats.org/officeDocument/2006/relationships/image" Target="../media/image28.png"/><Relationship Id="rId7" Type="http://schemas.openxmlformats.org/officeDocument/2006/relationships/image" Target="../media/image29.png"/><Relationship Id="rId12" Type="http://schemas.openxmlformats.org/officeDocument/2006/relationships/image" Target="../media/image56.jpeg"/><Relationship Id="rId17" Type="http://schemas.openxmlformats.org/officeDocument/2006/relationships/image" Target="../media/image65.jpeg"/><Relationship Id="rId2" Type="http://schemas.openxmlformats.org/officeDocument/2006/relationships/notesSlide" Target="../notesSlides/notesSlide33.xml"/><Relationship Id="rId16"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54.jpeg"/><Relationship Id="rId5" Type="http://schemas.openxmlformats.org/officeDocument/2006/relationships/image" Target="../media/image41.jpeg"/><Relationship Id="rId15" Type="http://schemas.openxmlformats.org/officeDocument/2006/relationships/image" Target="../media/image61.jpeg"/><Relationship Id="rId10" Type="http://schemas.openxmlformats.org/officeDocument/2006/relationships/image" Target="../media/image52.jpeg"/><Relationship Id="rId4" Type="http://schemas.openxmlformats.org/officeDocument/2006/relationships/image" Target="../media/image45.jpeg"/><Relationship Id="rId9" Type="http://schemas.openxmlformats.org/officeDocument/2006/relationships/image" Target="../media/image69.png"/><Relationship Id="rId1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1.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hyperlink" Target="http://sun360.mit.edu/"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7.png"/><Relationship Id="rId7"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7.png"/><Relationship Id="rId7"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pn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0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95.png"/><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95.png"/><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95.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95.png"/><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3600"/>
            <a:ext cx="9144000" cy="1470025"/>
          </a:xfrm>
        </p:spPr>
        <p:txBody>
          <a:bodyPr>
            <a:noAutofit/>
          </a:bodyPr>
          <a:lstStyle/>
          <a:p>
            <a:r>
              <a:rPr lang="en-US" sz="4600" dirty="0" smtClean="0"/>
              <a:t>Recognizing Scene Viewpoint using Panoramic Place Representation</a:t>
            </a:r>
            <a:endParaRPr lang="en-US" sz="4600" dirty="0"/>
          </a:p>
        </p:txBody>
      </p:sp>
      <p:pic>
        <p:nvPicPr>
          <p:cNvPr id="5" name="Picture 4"/>
          <p:cNvPicPr>
            <a:picLocks noChangeAspect="1"/>
          </p:cNvPicPr>
          <p:nvPr/>
        </p:nvPicPr>
        <p:blipFill>
          <a:blip r:embed="rId3"/>
          <a:stretch>
            <a:fillRect/>
          </a:stretch>
        </p:blipFill>
        <p:spPr>
          <a:xfrm>
            <a:off x="448200" y="381000"/>
            <a:ext cx="1685400" cy="895590"/>
          </a:xfrm>
          <a:prstGeom prst="rect">
            <a:avLst/>
          </a:prstGeom>
        </p:spPr>
      </p:pic>
      <p:pic>
        <p:nvPicPr>
          <p:cNvPr id="6" name="Picture 5"/>
          <p:cNvPicPr>
            <a:picLocks noChangeAspect="1"/>
          </p:cNvPicPr>
          <p:nvPr/>
        </p:nvPicPr>
        <p:blipFill>
          <a:blip r:embed="rId4"/>
          <a:stretch>
            <a:fillRect/>
          </a:stretch>
        </p:blipFill>
        <p:spPr>
          <a:xfrm>
            <a:off x="6585807" y="381000"/>
            <a:ext cx="1186593" cy="934892"/>
          </a:xfrm>
          <a:prstGeom prst="rect">
            <a:avLst/>
          </a:prstGeom>
        </p:spPr>
      </p:pic>
      <p:pic>
        <p:nvPicPr>
          <p:cNvPr id="27650" name="Picture 2" descr="Y:\Dropbox\cvpr2012poster\sun_mosaic5.png"/>
          <p:cNvPicPr>
            <a:picLocks noChangeAspect="1" noChangeArrowheads="1"/>
          </p:cNvPicPr>
          <p:nvPr/>
        </p:nvPicPr>
        <p:blipFill>
          <a:blip r:embed="rId5" cstate="print"/>
          <a:srcRect/>
          <a:stretch>
            <a:fillRect/>
          </a:stretch>
        </p:blipFill>
        <p:spPr bwMode="auto">
          <a:xfrm>
            <a:off x="7772400" y="381000"/>
            <a:ext cx="990600" cy="990600"/>
          </a:xfrm>
          <a:prstGeom prst="rect">
            <a:avLst/>
          </a:prstGeom>
          <a:noFill/>
        </p:spPr>
      </p:pic>
      <p:sp>
        <p:nvSpPr>
          <p:cNvPr id="11" name="TextBox 10"/>
          <p:cNvSpPr txBox="1"/>
          <p:nvPr/>
        </p:nvSpPr>
        <p:spPr>
          <a:xfrm>
            <a:off x="2590800" y="5562600"/>
            <a:ext cx="3927229" cy="584775"/>
          </a:xfrm>
          <a:prstGeom prst="rect">
            <a:avLst/>
          </a:prstGeom>
          <a:noFill/>
        </p:spPr>
        <p:txBody>
          <a:bodyPr wrap="none" rtlCol="0">
            <a:spAutoFit/>
          </a:bodyPr>
          <a:lstStyle/>
          <a:p>
            <a:r>
              <a:rPr lang="en-US" sz="3200" dirty="0" smtClean="0">
                <a:hlinkClick r:id="rId6"/>
              </a:rPr>
              <a:t>http://sun360.mit.edu</a:t>
            </a:r>
            <a:endParaRPr lang="en-US" sz="3200" dirty="0" smtClean="0"/>
          </a:p>
        </p:txBody>
      </p:sp>
      <p:pic>
        <p:nvPicPr>
          <p:cNvPr id="12" name="Picture 11"/>
          <p:cNvPicPr>
            <a:picLocks noChangeAspect="1"/>
          </p:cNvPicPr>
          <p:nvPr/>
        </p:nvPicPr>
        <p:blipFill>
          <a:blip r:embed="rId7"/>
          <a:stretch>
            <a:fillRect/>
          </a:stretch>
        </p:blipFill>
        <p:spPr>
          <a:xfrm>
            <a:off x="6400800" y="4114800"/>
            <a:ext cx="914400" cy="914400"/>
          </a:xfrm>
          <a:prstGeom prst="rect">
            <a:avLst/>
          </a:prstGeom>
        </p:spPr>
      </p:pic>
      <p:pic>
        <p:nvPicPr>
          <p:cNvPr id="14" name="Picture 13"/>
          <p:cNvPicPr>
            <a:picLocks noChangeAspect="1"/>
          </p:cNvPicPr>
          <p:nvPr/>
        </p:nvPicPr>
        <p:blipFill>
          <a:blip r:embed="rId8"/>
          <a:stretch>
            <a:fillRect/>
          </a:stretch>
        </p:blipFill>
        <p:spPr>
          <a:xfrm>
            <a:off x="3403600" y="4114800"/>
            <a:ext cx="914400" cy="914400"/>
          </a:xfrm>
          <a:prstGeom prst="rect">
            <a:avLst/>
          </a:prstGeom>
        </p:spPr>
      </p:pic>
      <p:pic>
        <p:nvPicPr>
          <p:cNvPr id="15" name="Picture 14"/>
          <p:cNvPicPr>
            <a:picLocks noChangeAspect="1"/>
          </p:cNvPicPr>
          <p:nvPr/>
        </p:nvPicPr>
        <p:blipFill>
          <a:blip r:embed="rId9"/>
          <a:stretch>
            <a:fillRect/>
          </a:stretch>
        </p:blipFill>
        <p:spPr>
          <a:xfrm>
            <a:off x="4876800" y="4114800"/>
            <a:ext cx="914400" cy="920977"/>
          </a:xfrm>
          <a:prstGeom prst="rect">
            <a:avLst/>
          </a:prstGeom>
        </p:spPr>
      </p:pic>
      <p:sp>
        <p:nvSpPr>
          <p:cNvPr id="16" name="TextBox 15"/>
          <p:cNvSpPr txBox="1"/>
          <p:nvPr/>
        </p:nvSpPr>
        <p:spPr>
          <a:xfrm>
            <a:off x="1371600" y="5040868"/>
            <a:ext cx="6553200" cy="369332"/>
          </a:xfrm>
          <a:prstGeom prst="rect">
            <a:avLst/>
          </a:prstGeom>
          <a:noFill/>
        </p:spPr>
        <p:txBody>
          <a:bodyPr wrap="square" rtlCol="0">
            <a:spAutoFit/>
          </a:bodyPr>
          <a:lstStyle/>
          <a:p>
            <a:pPr algn="ctr"/>
            <a:r>
              <a:rPr lang="en-US" dirty="0" err="1" smtClean="0"/>
              <a:t>Jianxiong</a:t>
            </a:r>
            <a:r>
              <a:rPr lang="en-US" dirty="0" smtClean="0"/>
              <a:t> Xiao    Krista A. </a:t>
            </a:r>
            <a:r>
              <a:rPr lang="en-US" dirty="0" err="1" smtClean="0"/>
              <a:t>Ehinger</a:t>
            </a:r>
            <a:r>
              <a:rPr lang="en-US" dirty="0" smtClean="0"/>
              <a:t>     </a:t>
            </a:r>
            <a:r>
              <a:rPr lang="en-US" dirty="0" err="1" smtClean="0"/>
              <a:t>Aude</a:t>
            </a:r>
            <a:r>
              <a:rPr lang="en-US" dirty="0" smtClean="0"/>
              <a:t> </a:t>
            </a:r>
            <a:r>
              <a:rPr lang="en-US" dirty="0" err="1" smtClean="0"/>
              <a:t>Oliva</a:t>
            </a:r>
            <a:r>
              <a:rPr lang="en-US" dirty="0" smtClean="0"/>
              <a:t>     Antonio </a:t>
            </a:r>
            <a:r>
              <a:rPr lang="en-US" dirty="0" err="1" smtClean="0"/>
              <a:t>Torralba</a:t>
            </a:r>
            <a:endParaRPr lang="en-US" dirty="0"/>
          </a:p>
        </p:txBody>
      </p:sp>
      <p:pic>
        <p:nvPicPr>
          <p:cNvPr id="27652" name="Picture 4"/>
          <p:cNvPicPr>
            <a:picLocks noChangeAspect="1" noChangeArrowheads="1"/>
          </p:cNvPicPr>
          <p:nvPr/>
        </p:nvPicPr>
        <p:blipFill>
          <a:blip r:embed="rId10" cstate="print"/>
          <a:srcRect t="7941" b="22059"/>
          <a:stretch>
            <a:fillRect/>
          </a:stretch>
        </p:blipFill>
        <p:spPr bwMode="auto">
          <a:xfrm>
            <a:off x="1828800" y="4114800"/>
            <a:ext cx="914400" cy="9224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5" name="Picture 27" descr="Z:\csail\vision-videolabelme\people\jxiao\talks\standford_2012\tv\tv12.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3141037123"/>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51.3%</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23483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650" name="Picture 2" descr="Z:\csail\vision-torralba5\people\cvpr2012pano\paper\cvpr2012\avgImg\automatic\outdoor\coast.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Connector 8"/>
          <p:cNvCxnSpPr/>
          <p:nvPr/>
        </p:nvCxnSpPr>
        <p:spPr>
          <a:xfrm>
            <a:off x="9144000" y="1447800"/>
            <a:ext cx="0" cy="4572000"/>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0" y="1447800"/>
            <a:ext cx="0" cy="4572000"/>
          </a:xfrm>
          <a:prstGeom prst="line">
            <a:avLst/>
          </a:prstGeom>
          <a:ln w="762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423213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Alignment</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23483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130" name="Picture 2" descr="Z:\csail\vision-torralba5\people\jxiao\cvpr2012pano\SUN_source_code_v2\data\sun360\avgImg\rand\outdoor\coast.png"/>
          <p:cNvPicPr>
            <a:picLocks noChangeAspect="1" noChangeArrowheads="1"/>
          </p:cNvPicPr>
          <p:nvPr/>
        </p:nvPicPr>
        <p:blipFill>
          <a:blip r:embed="rId4"/>
          <a:srcRect/>
          <a:stretch>
            <a:fillRect/>
          </a:stretch>
        </p:blipFill>
        <p:spPr bwMode="auto">
          <a:xfrm>
            <a:off x="0" y="1447800"/>
            <a:ext cx="9144000" cy="4572000"/>
          </a:xfrm>
          <a:prstGeom prst="rect">
            <a:avLst/>
          </a:prstGeom>
          <a:noFill/>
        </p:spPr>
      </p:pic>
    </p:spTree>
    <p:extLst>
      <p:ext uri="{BB962C8B-B14F-4D97-AF65-F5344CB8AC3E}">
        <p14:creationId xmlns:p14="http://schemas.microsoft.com/office/powerpoint/2010/main" xmlns="" val="10845976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Alignment</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17603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386" name="Picture 2" descr="Z:\csail\vision-torralba5\people\cvpr2012pano\paper\cvpr2012\avgImg\manual\outdoor\lawn.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08203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41.7%</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17603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674" name="Picture 2" descr="Z:\csail\vision-torralba5\people\cvpr2012pano\paper\cvpr2012\avgImg\automatic\outdoor\lawn.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8605862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41.7%</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17603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674" name="Picture 2" descr="Z:\csail\vision-torralba5\people\cvpr2012pano\paper\cvpr2012\avgImg\automatic\outdoor\lawn.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Connector 8"/>
          <p:cNvCxnSpPr/>
          <p:nvPr/>
        </p:nvCxnSpPr>
        <p:spPr>
          <a:xfrm>
            <a:off x="9144000" y="1447800"/>
            <a:ext cx="0" cy="4572000"/>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0" y="1447800"/>
            <a:ext cx="0" cy="4572000"/>
          </a:xfrm>
          <a:prstGeom prst="line">
            <a:avLst/>
          </a:prstGeom>
          <a:ln w="762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3336664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Alignment</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17603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154" name="Picture 2" descr="Z:\csail\vision-torralba5\people\jxiao\cvpr2012pano\SUN_source_code_v2\data\sun360\avgImg\rand\outdoor\lawn.png"/>
          <p:cNvPicPr>
            <a:picLocks noChangeAspect="1" noChangeArrowheads="1"/>
          </p:cNvPicPr>
          <p:nvPr/>
        </p:nvPicPr>
        <p:blipFill>
          <a:blip r:embed="rId4"/>
          <a:srcRect/>
          <a:stretch>
            <a:fillRect/>
          </a:stretch>
        </p:blipFill>
        <p:spPr bwMode="auto">
          <a:xfrm>
            <a:off x="0" y="1447800"/>
            <a:ext cx="9144000" cy="4572000"/>
          </a:xfrm>
          <a:prstGeom prst="rect">
            <a:avLst/>
          </a:prstGeom>
          <a:noFill/>
        </p:spPr>
      </p:pic>
    </p:spTree>
    <p:extLst>
      <p:ext uri="{BB962C8B-B14F-4D97-AF65-F5344CB8AC3E}">
        <p14:creationId xmlns:p14="http://schemas.microsoft.com/office/powerpoint/2010/main" xmlns="" val="30860586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a:xfrm>
            <a:off x="457200" y="1600200"/>
            <a:ext cx="8229600" cy="5029200"/>
          </a:xfrm>
        </p:spPr>
        <p:txBody>
          <a:bodyPr/>
          <a:lstStyle/>
          <a:p>
            <a:r>
              <a:rPr lang="en-US" dirty="0" smtClean="0"/>
              <a:t>Evaluation methods</a:t>
            </a:r>
          </a:p>
          <a:p>
            <a:r>
              <a:rPr lang="en-US" dirty="0" smtClean="0"/>
              <a:t>Evaluation </a:t>
            </a:r>
            <a:r>
              <a:rPr lang="en-US" dirty="0"/>
              <a:t>on </a:t>
            </a:r>
            <a:r>
              <a:rPr lang="en-US" dirty="0" smtClean="0"/>
              <a:t>training</a:t>
            </a:r>
          </a:p>
          <a:p>
            <a:r>
              <a:rPr lang="en-US" dirty="0" smtClean="0"/>
              <a:t>Evaluation </a:t>
            </a:r>
            <a:r>
              <a:rPr lang="en-US" dirty="0"/>
              <a:t>on </a:t>
            </a:r>
            <a:r>
              <a:rPr lang="en-US" dirty="0" smtClean="0"/>
              <a:t>testing</a:t>
            </a:r>
          </a:p>
          <a:p>
            <a:pPr lvl="2"/>
            <a:r>
              <a:rPr lang="en-US" dirty="0" smtClean="0"/>
              <a:t>Train on SUN360, Test on SUN360</a:t>
            </a:r>
          </a:p>
          <a:p>
            <a:pPr lvl="2"/>
            <a:r>
              <a:rPr lang="en-US" dirty="0" smtClean="0"/>
              <a:t>Train on SUN360, Test on SUN</a:t>
            </a:r>
          </a:p>
        </p:txBody>
      </p:sp>
    </p:spTree>
    <p:extLst>
      <p:ext uri="{BB962C8B-B14F-4D97-AF65-F5344CB8AC3E}">
        <p14:creationId xmlns:p14="http://schemas.microsoft.com/office/powerpoint/2010/main" xmlns="" val="6331347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3908992" y="5943600"/>
            <a:ext cx="510608" cy="508338"/>
          </a:xfrm>
          <a:prstGeom prst="rect">
            <a:avLst/>
          </a:prstGeom>
        </p:spPr>
      </p:pic>
      <p:sp>
        <p:nvSpPr>
          <p:cNvPr id="2" name="Title 1"/>
          <p:cNvSpPr>
            <a:spLocks noGrp="1"/>
          </p:cNvSpPr>
          <p:nvPr>
            <p:ph type="title"/>
          </p:nvPr>
        </p:nvSpPr>
        <p:spPr/>
        <p:txBody>
          <a:bodyPr/>
          <a:lstStyle/>
          <a:p>
            <a:r>
              <a:rPr lang="en-US" dirty="0" smtClean="0"/>
              <a:t>Evaluation for Testing</a:t>
            </a:r>
            <a:endParaRPr lang="en-US" dirty="0"/>
          </a:p>
        </p:txBody>
      </p:sp>
      <p:pic>
        <p:nvPicPr>
          <p:cNvPr id="33794"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52400" y="2407516"/>
            <a:ext cx="8839200" cy="2164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0" y="5334000"/>
            <a:ext cx="3961742" cy="1077218"/>
          </a:xfrm>
          <a:prstGeom prst="rect">
            <a:avLst/>
          </a:prstGeom>
          <a:noFill/>
        </p:spPr>
        <p:txBody>
          <a:bodyPr wrap="none" rtlCol="0">
            <a:spAutoFit/>
          </a:bodyPr>
          <a:lstStyle/>
          <a:p>
            <a:pPr algn="ctr"/>
            <a:r>
              <a:rPr lang="en-US" sz="3200" dirty="0" smtClean="0"/>
              <a:t>Place Categorization</a:t>
            </a:r>
          </a:p>
          <a:p>
            <a:pPr algn="ctr"/>
            <a:r>
              <a:rPr lang="en-US" sz="3200" dirty="0" smtClean="0"/>
              <a:t>Viewpoint Recognition</a:t>
            </a:r>
            <a:endParaRPr lang="en-US" sz="3200" dirty="0"/>
          </a:p>
        </p:txBody>
      </p:sp>
      <p:pic>
        <p:nvPicPr>
          <p:cNvPr id="5" name="Picture 4"/>
          <p:cNvPicPr>
            <a:picLocks noChangeAspect="1"/>
          </p:cNvPicPr>
          <p:nvPr/>
        </p:nvPicPr>
        <p:blipFill>
          <a:blip r:embed="rId3" cstate="print"/>
          <a:stretch>
            <a:fillRect/>
          </a:stretch>
        </p:blipFill>
        <p:spPr>
          <a:xfrm>
            <a:off x="3886200" y="5410200"/>
            <a:ext cx="510608" cy="508338"/>
          </a:xfrm>
          <a:prstGeom prst="rect">
            <a:avLst/>
          </a:prstGeom>
        </p:spPr>
      </p:pic>
      <p:sp>
        <p:nvSpPr>
          <p:cNvPr id="6" name="Bent-Up Arrow 5"/>
          <p:cNvSpPr/>
          <p:nvPr/>
        </p:nvSpPr>
        <p:spPr>
          <a:xfrm>
            <a:off x="4419600" y="4648200"/>
            <a:ext cx="381000" cy="11430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Up Arrow 8"/>
          <p:cNvSpPr/>
          <p:nvPr/>
        </p:nvSpPr>
        <p:spPr>
          <a:xfrm>
            <a:off x="4419600" y="4648200"/>
            <a:ext cx="1066800" cy="1600200"/>
          </a:xfrm>
          <a:prstGeom prst="bentUpArrow">
            <a:avLst>
              <a:gd name="adj1" fmla="val 10853"/>
              <a:gd name="adj2" fmla="val 9569"/>
              <a:gd name="adj3" fmla="val 121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761904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3908992" y="5943600"/>
            <a:ext cx="510608" cy="508338"/>
          </a:xfrm>
          <a:prstGeom prst="rect">
            <a:avLst/>
          </a:prstGeom>
        </p:spPr>
      </p:pic>
      <p:sp>
        <p:nvSpPr>
          <p:cNvPr id="2" name="Title 1"/>
          <p:cNvSpPr>
            <a:spLocks noGrp="1"/>
          </p:cNvSpPr>
          <p:nvPr>
            <p:ph type="title"/>
          </p:nvPr>
        </p:nvSpPr>
        <p:spPr/>
        <p:txBody>
          <a:bodyPr/>
          <a:lstStyle/>
          <a:p>
            <a:r>
              <a:rPr lang="en-US" dirty="0" smtClean="0"/>
              <a:t>Evaluation for Testing</a:t>
            </a:r>
            <a:endParaRPr lang="en-US" dirty="0"/>
          </a:p>
        </p:txBody>
      </p:sp>
      <p:pic>
        <p:nvPicPr>
          <p:cNvPr id="33794"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52400" y="2407516"/>
            <a:ext cx="8839200" cy="2164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0" y="5334000"/>
            <a:ext cx="3961742" cy="1077218"/>
          </a:xfrm>
          <a:prstGeom prst="rect">
            <a:avLst/>
          </a:prstGeom>
          <a:noFill/>
        </p:spPr>
        <p:txBody>
          <a:bodyPr wrap="none" rtlCol="0">
            <a:spAutoFit/>
          </a:bodyPr>
          <a:lstStyle/>
          <a:p>
            <a:pPr algn="ctr"/>
            <a:r>
              <a:rPr lang="en-US" sz="3200" dirty="0" smtClean="0"/>
              <a:t>Place Categorization</a:t>
            </a:r>
          </a:p>
          <a:p>
            <a:pPr algn="ctr"/>
            <a:r>
              <a:rPr lang="en-US" sz="3200" dirty="0" smtClean="0"/>
              <a:t>Viewpoint Recognition</a:t>
            </a:r>
            <a:endParaRPr lang="en-US" sz="3200" dirty="0"/>
          </a:p>
        </p:txBody>
      </p:sp>
      <p:pic>
        <p:nvPicPr>
          <p:cNvPr id="5" name="Picture 4"/>
          <p:cNvPicPr>
            <a:picLocks noChangeAspect="1"/>
          </p:cNvPicPr>
          <p:nvPr/>
        </p:nvPicPr>
        <p:blipFill>
          <a:blip r:embed="rId3" cstate="print"/>
          <a:stretch>
            <a:fillRect/>
          </a:stretch>
        </p:blipFill>
        <p:spPr>
          <a:xfrm>
            <a:off x="3886200" y="5410200"/>
            <a:ext cx="510608" cy="508338"/>
          </a:xfrm>
          <a:prstGeom prst="rect">
            <a:avLst/>
          </a:prstGeom>
        </p:spPr>
      </p:pic>
      <p:sp>
        <p:nvSpPr>
          <p:cNvPr id="9" name="Bent-Up Arrow 8"/>
          <p:cNvSpPr/>
          <p:nvPr/>
        </p:nvSpPr>
        <p:spPr>
          <a:xfrm>
            <a:off x="4876800" y="4648200"/>
            <a:ext cx="1371600" cy="1371600"/>
          </a:xfrm>
          <a:prstGeom prst="bentUpArrow">
            <a:avLst>
              <a:gd name="adj1" fmla="val 10853"/>
              <a:gd name="adj2" fmla="val 9569"/>
              <a:gd name="adj3" fmla="val 121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ight Brace 2"/>
          <p:cNvSpPr/>
          <p:nvPr/>
        </p:nvSpPr>
        <p:spPr>
          <a:xfrm>
            <a:off x="4419600" y="5562600"/>
            <a:ext cx="381000" cy="838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33401998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Viewpoint Prediction Accuracy</a:t>
            </a:r>
            <a:endParaRPr lang="en-US" dirty="0"/>
          </a:p>
        </p:txBody>
      </p:sp>
      <p:pic>
        <p:nvPicPr>
          <p:cNvPr id="38914" name="Picture 2" descr="Z:\csail\vision-videolabelme\people\jxiao\talks\standford_2012\pano_fig\sym_360b.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57200" y="1219200"/>
            <a:ext cx="4062126" cy="3934262"/>
          </a:xfrm>
          <a:prstGeom prst="rect">
            <a:avLst/>
          </a:prstGeom>
          <a:noFill/>
          <a:extLst>
            <a:ext uri="{909E8E84-426E-40dd-AFC4-6F175D3DCCD1}">
              <a14:hiddenFill xmlns:a14="http://schemas.microsoft.com/office/drawing/2010/main" xmlns="">
                <a:solidFill>
                  <a:srgbClr val="FFFFFF"/>
                </a:solidFill>
              </a14:hiddenFill>
            </a:ext>
          </a:extLst>
        </p:spPr>
      </p:pic>
      <p:pic>
        <p:nvPicPr>
          <p:cNvPr id="38915" name="Picture 3" descr="Z:\csail\vision-videolabelme\people\jxiao\talks\standford_2012\pano_fig\sym_sunb.pn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747260" y="1219200"/>
            <a:ext cx="3939540" cy="377401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385474" y="5024735"/>
            <a:ext cx="1847406" cy="400110"/>
          </a:xfrm>
          <a:prstGeom prst="rect">
            <a:avLst/>
          </a:prstGeom>
          <a:noFill/>
        </p:spPr>
        <p:txBody>
          <a:bodyPr wrap="none" rtlCol="0">
            <a:spAutoFit/>
          </a:bodyPr>
          <a:lstStyle/>
          <a:p>
            <a:pPr algn="ctr"/>
            <a:r>
              <a:rPr lang="en-US" sz="2000" dirty="0" smtClean="0"/>
              <a:t>Test on SUN360</a:t>
            </a:r>
            <a:endParaRPr lang="en-US" sz="2000" dirty="0"/>
          </a:p>
        </p:txBody>
      </p:sp>
      <p:sp>
        <p:nvSpPr>
          <p:cNvPr id="7" name="TextBox 6"/>
          <p:cNvSpPr txBox="1"/>
          <p:nvPr/>
        </p:nvSpPr>
        <p:spPr>
          <a:xfrm>
            <a:off x="6131492" y="4953000"/>
            <a:ext cx="1457425" cy="400110"/>
          </a:xfrm>
          <a:prstGeom prst="rect">
            <a:avLst/>
          </a:prstGeom>
          <a:noFill/>
        </p:spPr>
        <p:txBody>
          <a:bodyPr wrap="none" rtlCol="0">
            <a:spAutoFit/>
          </a:bodyPr>
          <a:lstStyle/>
          <a:p>
            <a:pPr algn="ctr"/>
            <a:r>
              <a:rPr lang="en-US" sz="2000" dirty="0" smtClean="0"/>
              <a:t>Test on SUN</a:t>
            </a:r>
            <a:endParaRPr lang="en-US" sz="2000" dirty="0"/>
          </a:p>
        </p:txBody>
      </p:sp>
      <p:sp>
        <p:nvSpPr>
          <p:cNvPr id="5" name="TextBox 4"/>
          <p:cNvSpPr txBox="1"/>
          <p:nvPr/>
        </p:nvSpPr>
        <p:spPr>
          <a:xfrm>
            <a:off x="990600" y="5562600"/>
            <a:ext cx="8305800" cy="1107996"/>
          </a:xfrm>
          <a:prstGeom prst="rect">
            <a:avLst/>
          </a:prstGeom>
          <a:noFill/>
        </p:spPr>
        <p:txBody>
          <a:bodyPr wrap="square" rtlCol="0">
            <a:spAutoFit/>
          </a:bodyPr>
          <a:lstStyle/>
          <a:p>
            <a:pPr marL="285750" indent="-285750">
              <a:buFont typeface="Arial"/>
              <a:buChar char="•"/>
            </a:pPr>
            <a:r>
              <a:rPr lang="en-US" sz="2200" dirty="0" smtClean="0"/>
              <a:t>Impose </a:t>
            </a:r>
            <a:r>
              <a:rPr lang="en-US" sz="2200" dirty="0"/>
              <a:t>correct symmetry structure is usually </a:t>
            </a:r>
            <a:r>
              <a:rPr lang="en-US" sz="2200" dirty="0" smtClean="0"/>
              <a:t>helpful</a:t>
            </a:r>
          </a:p>
          <a:p>
            <a:pPr marL="742950" lvl="1" indent="-285750">
              <a:buFont typeface="Arial"/>
              <a:buChar char="•"/>
            </a:pPr>
            <a:r>
              <a:rPr lang="en-US" sz="2200" dirty="0" smtClean="0"/>
              <a:t>even </a:t>
            </a:r>
            <a:r>
              <a:rPr lang="en-US" sz="2200" dirty="0"/>
              <a:t>when the imposed </a:t>
            </a:r>
            <a:r>
              <a:rPr lang="en-US" sz="2200" dirty="0" smtClean="0"/>
              <a:t>symmetry </a:t>
            </a:r>
            <a:r>
              <a:rPr lang="en-US" sz="2200" dirty="0"/>
              <a:t>is </a:t>
            </a:r>
            <a:r>
              <a:rPr lang="en-US" sz="2200" dirty="0" smtClean="0"/>
              <a:t>incomplete</a:t>
            </a:r>
            <a:endParaRPr lang="en-US" sz="2200" dirty="0"/>
          </a:p>
          <a:p>
            <a:pPr marL="285750" indent="-285750">
              <a:buFont typeface="Arial"/>
              <a:buChar char="•"/>
            </a:pPr>
            <a:r>
              <a:rPr lang="en-US" sz="2200" dirty="0" smtClean="0"/>
              <a:t>Imposing </a:t>
            </a:r>
            <a:r>
              <a:rPr lang="en-US" sz="2200" dirty="0"/>
              <a:t>incorrect types of symmetry always hurts </a:t>
            </a:r>
            <a:r>
              <a:rPr lang="en-US" sz="2200" dirty="0" smtClean="0"/>
              <a:t>performance</a:t>
            </a:r>
            <a:endParaRPr lang="en-US" sz="2200" dirty="0"/>
          </a:p>
        </p:txBody>
      </p:sp>
    </p:spTree>
    <p:extLst>
      <p:ext uri="{BB962C8B-B14F-4D97-AF65-F5344CB8AC3E}">
        <p14:creationId xmlns:p14="http://schemas.microsoft.com/office/powerpoint/2010/main" xmlns="" val="297506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8" descr="Z:\csail\vision-videolabelme\people\jxiao\talks\standford_2012\tv\tv14.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3724441478"/>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Results</a:t>
            </a:r>
            <a:endParaRPr lang="en-US" dirty="0"/>
          </a:p>
        </p:txBody>
      </p:sp>
      <p:pic>
        <p:nvPicPr>
          <p:cNvPr id="37891"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33400" y="1447800"/>
            <a:ext cx="8153400" cy="5213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40376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of Results</a:t>
            </a:r>
          </a:p>
        </p:txBody>
      </p:sp>
      <p:pic>
        <p:nvPicPr>
          <p:cNvPr id="4" name="Picture 3" descr="result1.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533400" y="1456474"/>
            <a:ext cx="8131476" cy="5172926"/>
          </a:xfrm>
          <a:prstGeom prst="rect">
            <a:avLst/>
          </a:prstGeom>
        </p:spPr>
      </p:pic>
    </p:spTree>
    <p:extLst>
      <p:ext uri="{BB962C8B-B14F-4D97-AF65-F5344CB8AC3E}">
        <p14:creationId xmlns:p14="http://schemas.microsoft.com/office/powerpoint/2010/main" xmlns="" val="9866256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of Results</a:t>
            </a:r>
          </a:p>
        </p:txBody>
      </p:sp>
      <p:pic>
        <p:nvPicPr>
          <p:cNvPr id="5" name="Picture 4" descr="result2.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533400" y="1433427"/>
            <a:ext cx="8153400" cy="5195973"/>
          </a:xfrm>
          <a:prstGeom prst="rect">
            <a:avLst/>
          </a:prstGeom>
        </p:spPr>
      </p:pic>
    </p:spTree>
    <p:extLst>
      <p:ext uri="{BB962C8B-B14F-4D97-AF65-F5344CB8AC3E}">
        <p14:creationId xmlns:p14="http://schemas.microsoft.com/office/powerpoint/2010/main" xmlns="" val="30662925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 of objects</a:t>
            </a:r>
            <a:endParaRPr lang="en-US" dirty="0"/>
          </a:p>
        </p:txBody>
      </p:sp>
      <p:pic>
        <p:nvPicPr>
          <p:cNvPr id="3074" name="Picture 2" descr="Z:\csail\vision-videolabelme\people\jxiao\talks\standford_2012\canonical.pn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609600" y="1217793"/>
            <a:ext cx="7848600" cy="487820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57200" y="6172200"/>
            <a:ext cx="8305800" cy="646331"/>
          </a:xfrm>
          <a:prstGeom prst="rect">
            <a:avLst/>
          </a:prstGeom>
          <a:noFill/>
        </p:spPr>
        <p:txBody>
          <a:bodyPr wrap="square" rtlCol="0">
            <a:spAutoFit/>
          </a:bodyPr>
          <a:lstStyle/>
          <a:p>
            <a:r>
              <a:rPr lang="en-US" dirty="0" smtClean="0"/>
              <a:t>S. Palmer, E. </a:t>
            </a:r>
            <a:r>
              <a:rPr lang="en-US" dirty="0" err="1" smtClean="0"/>
              <a:t>Rosch</a:t>
            </a:r>
            <a:r>
              <a:rPr lang="en-US" dirty="0" smtClean="0"/>
              <a:t>, and P. Chase. Canonical perspective and the perception of objects. </a:t>
            </a:r>
          </a:p>
          <a:p>
            <a:r>
              <a:rPr lang="en-US" dirty="0" smtClean="0"/>
              <a:t>Attention and Performance IX, 1981.</a:t>
            </a:r>
            <a:endParaRPr lang="en-US" dirty="0"/>
          </a:p>
        </p:txBody>
      </p:sp>
    </p:spTree>
    <p:extLst>
      <p:ext uri="{BB962C8B-B14F-4D97-AF65-F5344CB8AC3E}">
        <p14:creationId xmlns:p14="http://schemas.microsoft.com/office/powerpoint/2010/main" xmlns="" val="234144410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 of objects</a:t>
            </a:r>
            <a:endParaRPr lang="en-US" dirty="0"/>
          </a:p>
        </p:txBody>
      </p:sp>
      <p:sp>
        <p:nvSpPr>
          <p:cNvPr id="3" name="Content Placeholder 2"/>
          <p:cNvSpPr>
            <a:spLocks noGrp="1"/>
          </p:cNvSpPr>
          <p:nvPr>
            <p:ph idx="1"/>
          </p:nvPr>
        </p:nvSpPr>
        <p:spPr/>
        <p:txBody>
          <a:bodyPr/>
          <a:lstStyle/>
          <a:p>
            <a:endParaRPr lang="en-US"/>
          </a:p>
        </p:txBody>
      </p:sp>
      <p:pic>
        <p:nvPicPr>
          <p:cNvPr id="2050" name="Picture 2" descr="Z:\csail\vision-videolabelme\people\jxiao\talks\standford_2012\mug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57200" y="1447800"/>
            <a:ext cx="8228045" cy="50396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888442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 of scenes</a:t>
            </a:r>
            <a:endParaRPr lang="en-US" dirty="0"/>
          </a:p>
        </p:txBody>
      </p:sp>
      <p:sp>
        <p:nvSpPr>
          <p:cNvPr id="3" name="Content Placeholder 2"/>
          <p:cNvSpPr>
            <a:spLocks noGrp="1"/>
          </p:cNvSpPr>
          <p:nvPr>
            <p:ph idx="1"/>
          </p:nvPr>
        </p:nvSpPr>
        <p:spPr/>
        <p:txBody>
          <a:bodyPr>
            <a:normAutofit/>
          </a:bodyPr>
          <a:lstStyle/>
          <a:p>
            <a:r>
              <a:rPr lang="en-US" dirty="0" smtClean="0"/>
              <a:t>The canonical views of different place categories. </a:t>
            </a:r>
          </a:p>
          <a:p>
            <a:r>
              <a:rPr lang="en-US" dirty="0" smtClean="0"/>
              <a:t>Specifically, in which viewpoint people choose when they want to take a photo of a particular type of place.</a:t>
            </a:r>
            <a:endParaRPr lang="en-US" dirty="0"/>
          </a:p>
        </p:txBody>
      </p:sp>
    </p:spTree>
    <p:extLst>
      <p:ext uri="{BB962C8B-B14F-4D97-AF65-F5344CB8AC3E}">
        <p14:creationId xmlns:p14="http://schemas.microsoft.com/office/powerpoint/2010/main" xmlns="" val="270489530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 of scenes</a:t>
            </a:r>
            <a:endParaRPr lang="en-US" dirty="0"/>
          </a:p>
        </p:txBody>
      </p:sp>
      <p:sp>
        <p:nvSpPr>
          <p:cNvPr id="3" name="Content Placeholder 2"/>
          <p:cNvSpPr>
            <a:spLocks noGrp="1"/>
          </p:cNvSpPr>
          <p:nvPr>
            <p:ph idx="1"/>
          </p:nvPr>
        </p:nvSpPr>
        <p:spPr/>
        <p:txBody>
          <a:bodyPr>
            <a:normAutofit/>
          </a:bodyPr>
          <a:lstStyle/>
          <a:p>
            <a:r>
              <a:rPr lang="en-US" dirty="0" smtClean="0"/>
              <a:t>The canonical views of different place categories. </a:t>
            </a:r>
          </a:p>
          <a:p>
            <a:r>
              <a:rPr lang="en-US" dirty="0" smtClean="0"/>
              <a:t>Specifically, in which viewpoint people choose when they want to take a photo of a particular type of place.</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821767" y="4724400"/>
            <a:ext cx="298823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983566" y="3810001"/>
            <a:ext cx="4474634" cy="2819400"/>
          </a:xfrm>
          <a:prstGeom prst="rect">
            <a:avLst/>
          </a:prstGeom>
          <a:noFill/>
          <a:ln w="9525">
            <a:noFill/>
            <a:miter lim="800000"/>
            <a:headEnd/>
            <a:tailEnd/>
          </a:ln>
          <a:effectLst/>
        </p:spPr>
      </p:pic>
      <p:sp>
        <p:nvSpPr>
          <p:cNvPr id="6" name="TextBox 5"/>
          <p:cNvSpPr txBox="1"/>
          <p:nvPr/>
        </p:nvSpPr>
        <p:spPr>
          <a:xfrm>
            <a:off x="762000" y="5845314"/>
            <a:ext cx="3080267" cy="707886"/>
          </a:xfrm>
          <a:prstGeom prst="rect">
            <a:avLst/>
          </a:prstGeom>
          <a:noFill/>
        </p:spPr>
        <p:txBody>
          <a:bodyPr wrap="none" rtlCol="0">
            <a:spAutoFit/>
          </a:bodyPr>
          <a:lstStyle/>
          <a:p>
            <a:r>
              <a:rPr lang="en-US" sz="2000" dirty="0">
                <a:hlinkClick r:id="rId5"/>
              </a:rPr>
              <a:t>http://</a:t>
            </a:r>
            <a:r>
              <a:rPr lang="en-US" sz="2000" dirty="0" smtClean="0">
                <a:hlinkClick r:id="rId5"/>
              </a:rPr>
              <a:t>sundatabase.mit.edu</a:t>
            </a:r>
            <a:endParaRPr lang="en-US" sz="2000" dirty="0" smtClean="0"/>
          </a:p>
          <a:p>
            <a:endParaRPr lang="en-US" sz="2000" dirty="0"/>
          </a:p>
        </p:txBody>
      </p:sp>
    </p:spTree>
    <p:extLst>
      <p:ext uri="{BB962C8B-B14F-4D97-AF65-F5344CB8AC3E}">
        <p14:creationId xmlns:p14="http://schemas.microsoft.com/office/powerpoint/2010/main" xmlns="" val="270489530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Viewpoint Annotation for Truth</a:t>
            </a:r>
            <a:endParaRPr lang="en-US" dirty="0"/>
          </a:p>
        </p:txBody>
      </p:sp>
      <p:sp>
        <p:nvSpPr>
          <p:cNvPr id="3" name="Content Placeholder 2"/>
          <p:cNvSpPr>
            <a:spLocks noGrp="1"/>
          </p:cNvSpPr>
          <p:nvPr>
            <p:ph idx="1"/>
          </p:nvPr>
        </p:nvSpPr>
        <p:spPr>
          <a:xfrm>
            <a:off x="457200" y="1447800"/>
            <a:ext cx="8229600" cy="4525963"/>
          </a:xfrm>
        </p:spPr>
        <p:txBody>
          <a:bodyPr>
            <a:normAutofit/>
          </a:bodyPr>
          <a:lstStyle/>
          <a:p>
            <a:pPr marL="0" indent="0">
              <a:buNone/>
            </a:pPr>
            <a:r>
              <a:rPr lang="en-US" sz="3000" dirty="0" smtClean="0"/>
              <a:t>Adjust the view of the panoramic image on the right so that it matches the view shown on the left.</a:t>
            </a:r>
            <a:endParaRPr lang="en-US" sz="3000" dirty="0"/>
          </a:p>
        </p:txBody>
      </p:sp>
      <p:sp>
        <p:nvSpPr>
          <p:cNvPr id="4" name="TextBox 3"/>
          <p:cNvSpPr txBox="1"/>
          <p:nvPr/>
        </p:nvSpPr>
        <p:spPr>
          <a:xfrm>
            <a:off x="2743200" y="6019800"/>
            <a:ext cx="3704476" cy="369332"/>
          </a:xfrm>
          <a:prstGeom prst="rect">
            <a:avLst/>
          </a:prstGeom>
          <a:noFill/>
        </p:spPr>
        <p:txBody>
          <a:bodyPr wrap="none" rtlCol="0">
            <a:spAutoFit/>
          </a:bodyPr>
          <a:lstStyle/>
          <a:p>
            <a:r>
              <a:rPr lang="en-US" dirty="0" smtClean="0"/>
              <a:t>Amazon Mechanical Turks $0.01 Task.</a:t>
            </a:r>
            <a:endParaRPr lang="en-US" dirty="0"/>
          </a:p>
        </p:txBody>
      </p:sp>
      <p:pic>
        <p:nvPicPr>
          <p:cNvPr id="35842"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69076" y="5943600"/>
            <a:ext cx="1394508"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591304" y="5943600"/>
            <a:ext cx="1143000" cy="571500"/>
          </a:xfrm>
          <a:prstGeom prst="rect">
            <a:avLst/>
          </a:prstGeom>
          <a:noFill/>
          <a:ln w="9525">
            <a:noFill/>
            <a:miter lim="800000"/>
            <a:headEnd/>
            <a:tailEnd/>
          </a:ln>
          <a:effectLst/>
        </p:spPr>
      </p:pic>
      <p:pic>
        <p:nvPicPr>
          <p:cNvPr id="8" name="Picture 16"/>
          <p:cNvPicPr>
            <a:picLocks noChangeAspect="1" noChangeArrowheads="1"/>
          </p:cNvPicPr>
          <p:nvPr/>
        </p:nvPicPr>
        <p:blipFill>
          <a:blip r:embed="rId5" cstate="print"/>
          <a:srcRect/>
          <a:stretch>
            <a:fillRect/>
          </a:stretch>
        </p:blipFill>
        <p:spPr bwMode="auto">
          <a:xfrm>
            <a:off x="4671108" y="2819400"/>
            <a:ext cx="4064000" cy="304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480108" y="2819400"/>
            <a:ext cx="4064000" cy="3048000"/>
          </a:xfrm>
          <a:prstGeom prst="rect">
            <a:avLst/>
          </a:prstGeom>
          <a:noFill/>
          <a:ln w="9525">
            <a:noFill/>
            <a:miter lim="800000"/>
            <a:headEnd/>
            <a:tailEnd/>
          </a:ln>
          <a:effectLst/>
        </p:spPr>
      </p:pic>
      <p:sp>
        <p:nvSpPr>
          <p:cNvPr id="13" name="TextBox 12"/>
          <p:cNvSpPr txBox="1"/>
          <p:nvPr/>
        </p:nvSpPr>
        <p:spPr>
          <a:xfrm>
            <a:off x="409347" y="2480846"/>
            <a:ext cx="8707640" cy="338554"/>
          </a:xfrm>
          <a:prstGeom prst="rect">
            <a:avLst/>
          </a:prstGeom>
          <a:noFill/>
        </p:spPr>
        <p:txBody>
          <a:bodyPr wrap="none" rtlCol="0">
            <a:spAutoFit/>
          </a:bodyPr>
          <a:lstStyle/>
          <a:p>
            <a:r>
              <a:rPr lang="en-US" sz="1600" dirty="0" smtClean="0"/>
              <a:t>Target View:			       Panorama: Adjust the view to match the target view.</a:t>
            </a:r>
            <a:endParaRPr lang="en-US" sz="1600" dirty="0"/>
          </a:p>
        </p:txBody>
      </p:sp>
    </p:spTree>
    <p:extLst>
      <p:ext uri="{BB962C8B-B14F-4D97-AF65-F5344CB8AC3E}">
        <p14:creationId xmlns:p14="http://schemas.microsoft.com/office/powerpoint/2010/main" xmlns="" val="28946761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Viewpoint of Scenes</a:t>
            </a:r>
            <a:endParaRPr lang="en-US" dirty="0"/>
          </a:p>
        </p:txBody>
      </p:sp>
      <p:sp>
        <p:nvSpPr>
          <p:cNvPr id="3" name="Content Placeholder 2"/>
          <p:cNvSpPr>
            <a:spLocks noGrp="1"/>
          </p:cNvSpPr>
          <p:nvPr>
            <p:ph idx="1"/>
          </p:nvPr>
        </p:nvSpPr>
        <p:spPr>
          <a:xfrm>
            <a:off x="457200" y="2667000"/>
            <a:ext cx="8229600" cy="3459163"/>
          </a:xfrm>
        </p:spPr>
        <p:txBody>
          <a:bodyPr/>
          <a:lstStyle/>
          <a:p>
            <a:endParaRPr lang="en-US" dirty="0"/>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1524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6669394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Viewpoint of Scenes</a:t>
            </a:r>
            <a:endParaRPr lang="en-US" dirty="0"/>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1524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03_num_image.pn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5867400" y="3429000"/>
            <a:ext cx="2713518" cy="2667000"/>
          </a:xfrm>
          <a:prstGeom prst="rect">
            <a:avLst/>
          </a:prstGeom>
        </p:spPr>
      </p:pic>
      <p:pic>
        <p:nvPicPr>
          <p:cNvPr id="5" name="Picture 3" descr="Z:\csail\vision-torralba5\people\cvpr2012pano\paper\cvpr2012\avgImg\automatic\indoor\hotel_room.pn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533400" y="3429000"/>
            <a:ext cx="5334000" cy="2667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Up Arrow 6"/>
          <p:cNvSpPr/>
          <p:nvPr/>
        </p:nvSpPr>
        <p:spPr>
          <a:xfrm>
            <a:off x="1828800" y="2971800"/>
            <a:ext cx="3048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71377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 name="Picture 30" descr="Z:\csail\vision-videolabelme\people\jxiao\talks\standford_2012\tv\tv16.pn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31071980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Viewpoint of Scenes</a:t>
            </a:r>
            <a:endParaRPr lang="en-US" dirty="0"/>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1524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descr="Z:\csail\vision-torralba5\people\cvpr2012pano\paper\cvpr2012\avgImg\automatic\outdoor\beach.pn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533400" y="3429000"/>
            <a:ext cx="5334000"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01_num_image.png"/>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867400" y="3429000"/>
            <a:ext cx="2743200" cy="2696174"/>
          </a:xfrm>
          <a:prstGeom prst="rect">
            <a:avLst/>
          </a:prstGeom>
        </p:spPr>
      </p:pic>
      <p:sp>
        <p:nvSpPr>
          <p:cNvPr id="8" name="Up Arrow 7"/>
          <p:cNvSpPr/>
          <p:nvPr/>
        </p:nvSpPr>
        <p:spPr>
          <a:xfrm>
            <a:off x="609600" y="2971800"/>
            <a:ext cx="3048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0987181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Viewpoint of Scenes</a:t>
            </a:r>
            <a:endParaRPr lang="en-US" dirty="0"/>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1524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descr="Z:\csail\vision-torralba5\people\cvpr2012pano\paper\cvpr2012\avgImg\automatic\indoor\theater.pn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533400" y="3429000"/>
            <a:ext cx="5334000"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06_num_image.png"/>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867399" y="3429000"/>
            <a:ext cx="2713517" cy="2667000"/>
          </a:xfrm>
          <a:prstGeom prst="rect">
            <a:avLst/>
          </a:prstGeom>
        </p:spPr>
      </p:pic>
      <p:sp>
        <p:nvSpPr>
          <p:cNvPr id="8" name="Up Arrow 7"/>
          <p:cNvSpPr/>
          <p:nvPr/>
        </p:nvSpPr>
        <p:spPr>
          <a:xfrm>
            <a:off x="3556976" y="2971800"/>
            <a:ext cx="3048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5148282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Viewpoint of Scenes</a:t>
            </a:r>
            <a:endParaRPr lang="en-US" dirty="0"/>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1524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descr="Z:\csail\vision-torralba5\people\cvpr2012pano\paper\cvpr2012\avgImg\automatic\indoor\train_interior.pn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533400" y="3429000"/>
            <a:ext cx="5334000"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07_num_image.png"/>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867399" y="3429000"/>
            <a:ext cx="2713517" cy="2667000"/>
          </a:xfrm>
          <a:prstGeom prst="rect">
            <a:avLst/>
          </a:prstGeom>
        </p:spPr>
      </p:pic>
      <p:sp>
        <p:nvSpPr>
          <p:cNvPr id="9" name="Up Arrow 8"/>
          <p:cNvSpPr/>
          <p:nvPr/>
        </p:nvSpPr>
        <p:spPr>
          <a:xfrm>
            <a:off x="4114800" y="2971800"/>
            <a:ext cx="3048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5148282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Canonical Viewpoint of Scenes</a:t>
            </a:r>
            <a:endParaRPr lang="en-US" dirty="0"/>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1524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descr="08_num_image.pn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5867400" y="3429000"/>
            <a:ext cx="2713517" cy="2667000"/>
          </a:xfrm>
          <a:prstGeom prst="rect">
            <a:avLst/>
          </a:prstGeom>
        </p:spPr>
      </p:pic>
      <p:pic>
        <p:nvPicPr>
          <p:cNvPr id="7" name="Picture 2" descr="Z:\csail\vision-torralba5\people\cvpr2012pano\paper\cvpr2012\avgImg\automatic\outdoor\wharf.pn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533400" y="3429000"/>
            <a:ext cx="5334000" cy="2667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Up Arrow 7"/>
          <p:cNvSpPr/>
          <p:nvPr/>
        </p:nvSpPr>
        <p:spPr>
          <a:xfrm>
            <a:off x="4724400" y="2971800"/>
            <a:ext cx="3048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5148282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Correlation of views and SUN categories</a:t>
            </a:r>
            <a:endParaRPr lang="en-US" dirty="0"/>
          </a:p>
        </p:txBody>
      </p:sp>
      <p:sp>
        <p:nvSpPr>
          <p:cNvPr id="3" name="Content Placeholder 2"/>
          <p:cNvSpPr>
            <a:spLocks noGrp="1"/>
          </p:cNvSpPr>
          <p:nvPr>
            <p:ph idx="1"/>
          </p:nvPr>
        </p:nvSpPr>
        <p:spPr/>
        <p:txBody>
          <a:bodyPr/>
          <a:lstStyle/>
          <a:p>
            <a:r>
              <a:rPr lang="en-US" dirty="0" smtClean="0"/>
              <a:t>How each view is correlated with specific SUN scene categories?</a:t>
            </a:r>
          </a:p>
          <a:p>
            <a:r>
              <a:rPr lang="en-US" dirty="0" smtClean="0"/>
              <a:t>Use our SUN 397-category classifier.</a:t>
            </a:r>
          </a:p>
          <a:p>
            <a:r>
              <a:rPr lang="en-US" dirty="0" smtClean="0"/>
              <a:t>Predict on each viewpoint of the panorama and get an average response.</a:t>
            </a:r>
          </a:p>
          <a:p>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sail\vision-torralba5\people\cvpr2012pano\paper\cvpr2012\pano_abdwfxutckunxa.jpg"/>
          <p:cNvPicPr>
            <a:picLocks noChangeAspect="1" noChangeArrowheads="1"/>
          </p:cNvPicPr>
          <p:nvPr/>
        </p:nvPicPr>
        <p:blipFill>
          <a:blip r:embed="rId3"/>
          <a:srcRect/>
          <a:stretch>
            <a:fillRect/>
          </a:stretch>
        </p:blipFill>
        <p:spPr bwMode="auto">
          <a:xfrm>
            <a:off x="0" y="1143000"/>
            <a:ext cx="9144000" cy="4572000"/>
          </a:xfrm>
          <a:prstGeom prst="rect">
            <a:avLst/>
          </a:prstGeom>
          <a:noFill/>
        </p:spPr>
      </p:pic>
      <p:sp>
        <p:nvSpPr>
          <p:cNvPr id="5" name="Rectangle 4"/>
          <p:cNvSpPr/>
          <p:nvPr/>
        </p:nvSpPr>
        <p:spPr>
          <a:xfrm>
            <a:off x="3200400" y="2819400"/>
            <a:ext cx="1828800" cy="1295400"/>
          </a:xfrm>
          <a:prstGeom prst="rect">
            <a:avLst/>
          </a:prstGeom>
          <a:noFill/>
          <a:ln w="76200" cap="flat">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48000" y="4191000"/>
            <a:ext cx="1981200" cy="1295400"/>
          </a:xfrm>
          <a:prstGeom prst="rect">
            <a:avLst/>
          </a:prstGeom>
          <a:solidFill>
            <a:srgbClr val="FF9595"/>
          </a:solidFill>
          <a:ln>
            <a:no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rtlCol="0" anchor="ctr"/>
          <a:lstStyle/>
          <a:p>
            <a:r>
              <a:rPr lang="en-US" sz="1500" dirty="0" smtClean="0">
                <a:solidFill>
                  <a:schemeClr val="tx1"/>
                </a:solidFill>
              </a:rPr>
              <a:t>sandbar</a:t>
            </a:r>
          </a:p>
          <a:p>
            <a:r>
              <a:rPr lang="en-US" sz="1500" dirty="0" smtClean="0">
                <a:solidFill>
                  <a:schemeClr val="tx1"/>
                </a:solidFill>
              </a:rPr>
              <a:t>islet</a:t>
            </a:r>
          </a:p>
          <a:p>
            <a:r>
              <a:rPr lang="en-US" sz="1500" dirty="0" smtClean="0">
                <a:solidFill>
                  <a:schemeClr val="tx1"/>
                </a:solidFill>
              </a:rPr>
              <a:t>beach</a:t>
            </a:r>
          </a:p>
          <a:p>
            <a:r>
              <a:rPr lang="en-US" sz="1500" dirty="0" smtClean="0">
                <a:solidFill>
                  <a:schemeClr val="tx1"/>
                </a:solidFill>
              </a:rPr>
              <a:t>snowfield</a:t>
            </a:r>
          </a:p>
          <a:p>
            <a:r>
              <a:rPr lang="en-US" sz="1500" dirty="0" smtClean="0">
                <a:solidFill>
                  <a:schemeClr val="tx1"/>
                </a:solidFill>
              </a:rPr>
              <a:t>desert/sand</a:t>
            </a:r>
            <a:endParaRPr lang="en-US" sz="1500" dirty="0">
              <a:solidFill>
                <a:schemeClr val="tx1"/>
              </a:solidFill>
            </a:endParaRPr>
          </a:p>
        </p:txBody>
      </p:sp>
    </p:spTree>
    <p:extLst>
      <p:ext uri="{BB962C8B-B14F-4D97-AF65-F5344CB8AC3E}">
        <p14:creationId xmlns:p14="http://schemas.microsoft.com/office/powerpoint/2010/main" xmlns="" val="168678589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sail\vision-torralba5\people\cvpr2012pano\paper\cvpr2012\pano_abdwfxutckunxa.jpg"/>
          <p:cNvPicPr>
            <a:picLocks noChangeAspect="1" noChangeArrowheads="1"/>
          </p:cNvPicPr>
          <p:nvPr/>
        </p:nvPicPr>
        <p:blipFill>
          <a:blip r:embed="rId3"/>
          <a:srcRect/>
          <a:stretch>
            <a:fillRect/>
          </a:stretch>
        </p:blipFill>
        <p:spPr bwMode="auto">
          <a:xfrm>
            <a:off x="0" y="1143000"/>
            <a:ext cx="9144000" cy="4572000"/>
          </a:xfrm>
          <a:prstGeom prst="rect">
            <a:avLst/>
          </a:prstGeom>
          <a:noFill/>
        </p:spPr>
      </p:pic>
      <p:sp>
        <p:nvSpPr>
          <p:cNvPr id="7" name="Rectangle 6"/>
          <p:cNvSpPr/>
          <p:nvPr/>
        </p:nvSpPr>
        <p:spPr>
          <a:xfrm>
            <a:off x="7239000" y="2819400"/>
            <a:ext cx="1828800" cy="1295400"/>
          </a:xfrm>
          <a:prstGeom prst="rect">
            <a:avLst/>
          </a:prstGeom>
          <a:noFill/>
          <a:ln w="76200" cap="flat">
            <a:solidFill>
              <a:schemeClr val="accent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36922" y="4191000"/>
            <a:ext cx="2057400" cy="1295400"/>
          </a:xfrm>
          <a:prstGeom prst="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rtlCol="0" anchor="ctr"/>
          <a:lstStyle/>
          <a:p>
            <a:r>
              <a:rPr lang="en-US" sz="1500" dirty="0" smtClean="0">
                <a:solidFill>
                  <a:schemeClr val="tx1"/>
                </a:solidFill>
              </a:rPr>
              <a:t>volleyball court/outdoor</a:t>
            </a:r>
          </a:p>
          <a:p>
            <a:r>
              <a:rPr lang="en-US" sz="1500" dirty="0" smtClean="0">
                <a:solidFill>
                  <a:schemeClr val="tx1"/>
                </a:solidFill>
              </a:rPr>
              <a:t>residential neighborhood</a:t>
            </a:r>
          </a:p>
          <a:p>
            <a:r>
              <a:rPr lang="en-US" sz="1500" dirty="0" smtClean="0">
                <a:solidFill>
                  <a:schemeClr val="tx1"/>
                </a:solidFill>
              </a:rPr>
              <a:t>bridge</a:t>
            </a:r>
          </a:p>
          <a:p>
            <a:r>
              <a:rPr lang="en-US" sz="1500" dirty="0" smtClean="0">
                <a:solidFill>
                  <a:schemeClr val="tx1"/>
                </a:solidFill>
              </a:rPr>
              <a:t>putting green</a:t>
            </a:r>
          </a:p>
          <a:p>
            <a:r>
              <a:rPr lang="en-US" sz="1500" dirty="0" smtClean="0">
                <a:solidFill>
                  <a:schemeClr val="tx1"/>
                </a:solidFill>
              </a:rPr>
              <a:t>construction site</a:t>
            </a:r>
            <a:endParaRPr lang="en-US" sz="1500" dirty="0">
              <a:solidFill>
                <a:schemeClr val="tx1"/>
              </a:solidFill>
            </a:endParaRPr>
          </a:p>
        </p:txBody>
      </p:sp>
    </p:spTree>
    <p:extLst>
      <p:ext uri="{BB962C8B-B14F-4D97-AF65-F5344CB8AC3E}">
        <p14:creationId xmlns:p14="http://schemas.microsoft.com/office/powerpoint/2010/main" xmlns="" val="115381355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sail\vision-torralba5\people\cvpr2012pano\paper\cvpr2012\pano_abdwfxutckunxa.jpg"/>
          <p:cNvPicPr>
            <a:picLocks noChangeAspect="1" noChangeArrowheads="1"/>
          </p:cNvPicPr>
          <p:nvPr/>
        </p:nvPicPr>
        <p:blipFill>
          <a:blip r:embed="rId3"/>
          <a:srcRect/>
          <a:stretch>
            <a:fillRect/>
          </a:stretch>
        </p:blipFill>
        <p:spPr bwMode="auto">
          <a:xfrm>
            <a:off x="0" y="1143000"/>
            <a:ext cx="9144000" cy="4572000"/>
          </a:xfrm>
          <a:prstGeom prst="rect">
            <a:avLst/>
          </a:prstGeom>
          <a:noFill/>
        </p:spPr>
      </p:pic>
      <p:sp>
        <p:nvSpPr>
          <p:cNvPr id="5" name="Rectangle 4"/>
          <p:cNvSpPr/>
          <p:nvPr/>
        </p:nvSpPr>
        <p:spPr>
          <a:xfrm>
            <a:off x="3200400" y="2819400"/>
            <a:ext cx="1828800" cy="1295400"/>
          </a:xfrm>
          <a:prstGeom prst="rect">
            <a:avLst/>
          </a:prstGeom>
          <a:noFill/>
          <a:ln w="76200" cap="flat">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81600" y="2819400"/>
            <a:ext cx="1828800" cy="1295400"/>
          </a:xfrm>
          <a:prstGeom prst="rect">
            <a:avLst/>
          </a:prstGeom>
          <a:noFill/>
          <a:ln w="76200" cap="flat">
            <a:solidFill>
              <a:srgbClr val="00B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39000" y="2819400"/>
            <a:ext cx="1828800" cy="1295400"/>
          </a:xfrm>
          <a:prstGeom prst="rect">
            <a:avLst/>
          </a:prstGeom>
          <a:noFill/>
          <a:ln w="76200" cap="flat">
            <a:solidFill>
              <a:schemeClr val="accent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36922" y="4191000"/>
            <a:ext cx="2057400" cy="1295400"/>
          </a:xfrm>
          <a:prstGeom prst="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rtlCol="0" anchor="ctr"/>
          <a:lstStyle/>
          <a:p>
            <a:r>
              <a:rPr lang="en-US" sz="1500" dirty="0" smtClean="0">
                <a:solidFill>
                  <a:schemeClr val="tx1"/>
                </a:solidFill>
              </a:rPr>
              <a:t>volleyball court/outdoor</a:t>
            </a:r>
          </a:p>
          <a:p>
            <a:r>
              <a:rPr lang="en-US" sz="1500" dirty="0" smtClean="0">
                <a:solidFill>
                  <a:schemeClr val="tx1"/>
                </a:solidFill>
              </a:rPr>
              <a:t>residential neighborhood</a:t>
            </a:r>
          </a:p>
          <a:p>
            <a:r>
              <a:rPr lang="en-US" sz="1500" dirty="0" smtClean="0">
                <a:solidFill>
                  <a:schemeClr val="tx1"/>
                </a:solidFill>
              </a:rPr>
              <a:t>bridge</a:t>
            </a:r>
          </a:p>
          <a:p>
            <a:r>
              <a:rPr lang="en-US" sz="1500" dirty="0" smtClean="0">
                <a:solidFill>
                  <a:schemeClr val="tx1"/>
                </a:solidFill>
              </a:rPr>
              <a:t>putting green</a:t>
            </a:r>
          </a:p>
          <a:p>
            <a:r>
              <a:rPr lang="en-US" sz="1500" dirty="0" smtClean="0">
                <a:solidFill>
                  <a:schemeClr val="tx1"/>
                </a:solidFill>
              </a:rPr>
              <a:t>construction site</a:t>
            </a:r>
            <a:endParaRPr lang="en-US" sz="1500" dirty="0">
              <a:solidFill>
                <a:schemeClr val="tx1"/>
              </a:solidFill>
            </a:endParaRPr>
          </a:p>
        </p:txBody>
      </p:sp>
      <p:sp>
        <p:nvSpPr>
          <p:cNvPr id="13" name="Rectangle 12"/>
          <p:cNvSpPr/>
          <p:nvPr/>
        </p:nvSpPr>
        <p:spPr>
          <a:xfrm>
            <a:off x="3048000" y="4191000"/>
            <a:ext cx="1981200" cy="1295400"/>
          </a:xfrm>
          <a:prstGeom prst="rect">
            <a:avLst/>
          </a:prstGeom>
          <a:solidFill>
            <a:srgbClr val="FF9595"/>
          </a:solidFill>
          <a:ln>
            <a:no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rtlCol="0" anchor="ctr"/>
          <a:lstStyle/>
          <a:p>
            <a:r>
              <a:rPr lang="en-US" sz="1500" dirty="0" smtClean="0">
                <a:solidFill>
                  <a:schemeClr val="tx1"/>
                </a:solidFill>
              </a:rPr>
              <a:t>sandbar</a:t>
            </a:r>
          </a:p>
          <a:p>
            <a:r>
              <a:rPr lang="en-US" sz="1500" dirty="0" smtClean="0">
                <a:solidFill>
                  <a:schemeClr val="tx1"/>
                </a:solidFill>
              </a:rPr>
              <a:t>islet</a:t>
            </a:r>
          </a:p>
          <a:p>
            <a:r>
              <a:rPr lang="en-US" sz="1500" dirty="0" smtClean="0">
                <a:solidFill>
                  <a:schemeClr val="tx1"/>
                </a:solidFill>
              </a:rPr>
              <a:t>beach</a:t>
            </a:r>
          </a:p>
          <a:p>
            <a:r>
              <a:rPr lang="en-US" sz="1500" dirty="0" smtClean="0">
                <a:solidFill>
                  <a:schemeClr val="tx1"/>
                </a:solidFill>
              </a:rPr>
              <a:t>snowfield</a:t>
            </a:r>
          </a:p>
          <a:p>
            <a:r>
              <a:rPr lang="en-US" sz="1500" dirty="0" smtClean="0">
                <a:solidFill>
                  <a:schemeClr val="tx1"/>
                </a:solidFill>
              </a:rPr>
              <a:t>desert/sand</a:t>
            </a:r>
            <a:endParaRPr lang="en-US" sz="1500" dirty="0">
              <a:solidFill>
                <a:schemeClr val="tx1"/>
              </a:solidFill>
            </a:endParaRPr>
          </a:p>
        </p:txBody>
      </p:sp>
      <p:sp>
        <p:nvSpPr>
          <p:cNvPr id="14" name="Rectangle 13"/>
          <p:cNvSpPr/>
          <p:nvPr/>
        </p:nvSpPr>
        <p:spPr>
          <a:xfrm>
            <a:off x="5075926" y="4191000"/>
            <a:ext cx="2019300" cy="1295400"/>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rtlCol="0" anchor="ctr"/>
          <a:lstStyle/>
          <a:p>
            <a:r>
              <a:rPr lang="en-US" sz="1500" dirty="0" smtClean="0">
                <a:solidFill>
                  <a:schemeClr val="tx1"/>
                </a:solidFill>
              </a:rPr>
              <a:t>beach</a:t>
            </a:r>
          </a:p>
          <a:p>
            <a:r>
              <a:rPr lang="en-US" sz="1500" dirty="0" smtClean="0">
                <a:solidFill>
                  <a:schemeClr val="tx1"/>
                </a:solidFill>
              </a:rPr>
              <a:t>desert/sand</a:t>
            </a:r>
          </a:p>
          <a:p>
            <a:r>
              <a:rPr lang="en-US" sz="1500" dirty="0" smtClean="0">
                <a:solidFill>
                  <a:schemeClr val="tx1"/>
                </a:solidFill>
              </a:rPr>
              <a:t>snowfield</a:t>
            </a:r>
          </a:p>
          <a:p>
            <a:r>
              <a:rPr lang="en-US" sz="1500" dirty="0" smtClean="0">
                <a:solidFill>
                  <a:schemeClr val="tx1"/>
                </a:solidFill>
              </a:rPr>
              <a:t>residential neighborhood</a:t>
            </a:r>
          </a:p>
          <a:p>
            <a:r>
              <a:rPr lang="en-US" sz="1500" dirty="0" smtClean="0">
                <a:solidFill>
                  <a:schemeClr val="tx1"/>
                </a:solidFill>
              </a:rPr>
              <a:t>islet</a:t>
            </a:r>
            <a:endParaRPr lang="en-US" sz="1500" dirty="0">
              <a:solidFill>
                <a:schemeClr val="tx1"/>
              </a:solidFill>
            </a:endParaRPr>
          </a:p>
        </p:txBody>
      </p:sp>
    </p:spTree>
    <p:extLst>
      <p:ext uri="{BB962C8B-B14F-4D97-AF65-F5344CB8AC3E}">
        <p14:creationId xmlns:p14="http://schemas.microsoft.com/office/powerpoint/2010/main" xmlns="" val="259085528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csail\vision-torralba5\people\cvpr2012pano\paper\cvpr2012\pano_afrdtnshvydhca.jpg"/>
          <p:cNvPicPr>
            <a:picLocks noChangeAspect="1" noChangeArrowheads="1"/>
          </p:cNvPicPr>
          <p:nvPr/>
        </p:nvPicPr>
        <p:blipFill>
          <a:blip r:embed="rId3"/>
          <a:srcRect/>
          <a:stretch>
            <a:fillRect/>
          </a:stretch>
        </p:blipFill>
        <p:spPr bwMode="auto">
          <a:xfrm>
            <a:off x="0" y="1143000"/>
            <a:ext cx="9144000" cy="4572000"/>
          </a:xfrm>
          <a:prstGeom prst="rect">
            <a:avLst/>
          </a:prstGeom>
          <a:noFill/>
        </p:spPr>
      </p:pic>
      <p:pic>
        <p:nvPicPr>
          <p:cNvPr id="1027" name="Picture 3" descr="Z:\csail\vision-torralba5\people\jxiao\cvpr2012pano\SUN_source_code_v2\data\sun360\image\indoor\theater\pano1024x512\pano_abxvdcaesobbkg.jpg"/>
          <p:cNvPicPr>
            <a:picLocks noChangeAspect="1" noChangeArrowheads="1"/>
          </p:cNvPicPr>
          <p:nvPr/>
        </p:nvPicPr>
        <p:blipFill>
          <a:blip r:embed="rId4"/>
          <a:srcRect/>
          <a:stretch>
            <a:fillRect/>
          </a:stretch>
        </p:blipFill>
        <p:spPr bwMode="auto">
          <a:xfrm>
            <a:off x="0" y="1143000"/>
            <a:ext cx="9144000" cy="4572000"/>
          </a:xfrm>
          <a:prstGeom prst="rect">
            <a:avLst/>
          </a:prstGeom>
          <a:noFill/>
        </p:spPr>
      </p:pic>
      <p:sp>
        <p:nvSpPr>
          <p:cNvPr id="5" name="Rectangle 4"/>
          <p:cNvSpPr/>
          <p:nvPr/>
        </p:nvSpPr>
        <p:spPr>
          <a:xfrm>
            <a:off x="3581400" y="2819400"/>
            <a:ext cx="1828800" cy="1295400"/>
          </a:xfrm>
          <a:prstGeom prst="rect">
            <a:avLst/>
          </a:prstGeom>
          <a:noFill/>
          <a:ln w="76200" cap="flat">
            <a:solidFill>
              <a:schemeClr val="bg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81100" y="2819400"/>
            <a:ext cx="1828800" cy="1295400"/>
          </a:xfrm>
          <a:prstGeom prst="rect">
            <a:avLst/>
          </a:prstGeom>
          <a:noFill/>
          <a:ln w="76200" cap="flat">
            <a:solidFill>
              <a:srgbClr val="765B9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82130" y="2819400"/>
            <a:ext cx="1828800" cy="1295400"/>
          </a:xfrm>
          <a:prstGeom prst="rect">
            <a:avLst/>
          </a:prstGeom>
          <a:noFill/>
          <a:ln w="76200" cap="flat">
            <a:solidFill>
              <a:schemeClr val="accent5">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29000" y="4191000"/>
            <a:ext cx="2133600" cy="1295400"/>
          </a:xfrm>
          <a:prstGeom prst="rect">
            <a:avLst/>
          </a:prstGeom>
          <a:solidFill>
            <a:schemeClr val="bg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rtlCol="0" anchor="ctr"/>
          <a:lstStyle/>
          <a:p>
            <a:r>
              <a:rPr lang="en-US" sz="1500" dirty="0" smtClean="0">
                <a:solidFill>
                  <a:schemeClr val="tx1"/>
                </a:solidFill>
              </a:rPr>
              <a:t>movie theater/indoor</a:t>
            </a:r>
          </a:p>
          <a:p>
            <a:r>
              <a:rPr lang="en-US" sz="1500" dirty="0" smtClean="0">
                <a:solidFill>
                  <a:schemeClr val="tx1"/>
                </a:solidFill>
              </a:rPr>
              <a:t>theater/indoor seats</a:t>
            </a:r>
          </a:p>
          <a:p>
            <a:r>
              <a:rPr lang="en-US" sz="1500" dirty="0" smtClean="0">
                <a:solidFill>
                  <a:schemeClr val="tx1"/>
                </a:solidFill>
              </a:rPr>
              <a:t>auditorium</a:t>
            </a:r>
          </a:p>
          <a:p>
            <a:r>
              <a:rPr lang="en-US" sz="1500" dirty="0" smtClean="0">
                <a:solidFill>
                  <a:schemeClr val="tx1"/>
                </a:solidFill>
              </a:rPr>
              <a:t>theater/indoor </a:t>
            </a:r>
            <a:r>
              <a:rPr lang="en-US" sz="1500" dirty="0" err="1" smtClean="0">
                <a:solidFill>
                  <a:schemeClr val="tx1"/>
                </a:solidFill>
              </a:rPr>
              <a:t>procenium</a:t>
            </a:r>
            <a:endParaRPr lang="en-US" sz="1500" dirty="0" smtClean="0">
              <a:solidFill>
                <a:schemeClr val="tx1"/>
              </a:solidFill>
            </a:endParaRPr>
          </a:p>
          <a:p>
            <a:r>
              <a:rPr lang="en-US" sz="1500" dirty="0" smtClean="0">
                <a:solidFill>
                  <a:schemeClr val="tx1"/>
                </a:solidFill>
              </a:rPr>
              <a:t>conference center</a:t>
            </a:r>
            <a:endParaRPr lang="en-US" sz="1500" dirty="0">
              <a:solidFill>
                <a:schemeClr val="tx1"/>
              </a:solidFill>
            </a:endParaRPr>
          </a:p>
        </p:txBody>
      </p:sp>
      <p:sp>
        <p:nvSpPr>
          <p:cNvPr id="14" name="Rectangle 13"/>
          <p:cNvSpPr/>
          <p:nvPr/>
        </p:nvSpPr>
        <p:spPr>
          <a:xfrm>
            <a:off x="1143000" y="4191000"/>
            <a:ext cx="1905000" cy="1295400"/>
          </a:xfrm>
          <a:prstGeom prst="rect">
            <a:avLst/>
          </a:prstGeom>
          <a:solidFill>
            <a:schemeClr val="accent4">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rtlCol="0" anchor="ctr"/>
          <a:lstStyle/>
          <a:p>
            <a:r>
              <a:rPr lang="en-US" sz="1500" dirty="0" err="1" smtClean="0">
                <a:solidFill>
                  <a:schemeClr val="tx1"/>
                </a:solidFill>
              </a:rPr>
              <a:t>laundromat</a:t>
            </a:r>
            <a:endParaRPr lang="en-US" sz="1500" dirty="0" smtClean="0">
              <a:solidFill>
                <a:schemeClr val="tx1"/>
              </a:solidFill>
            </a:endParaRPr>
          </a:p>
          <a:p>
            <a:r>
              <a:rPr lang="en-US" sz="1500" dirty="0" err="1" smtClean="0">
                <a:solidFill>
                  <a:schemeClr val="tx1"/>
                </a:solidFill>
              </a:rPr>
              <a:t>videostore</a:t>
            </a:r>
            <a:endParaRPr lang="en-US" sz="1500" dirty="0" smtClean="0">
              <a:solidFill>
                <a:schemeClr val="tx1"/>
              </a:solidFill>
            </a:endParaRPr>
          </a:p>
          <a:p>
            <a:r>
              <a:rPr lang="en-US" sz="1500" dirty="0" smtClean="0">
                <a:solidFill>
                  <a:schemeClr val="tx1"/>
                </a:solidFill>
              </a:rPr>
              <a:t>sushi bar</a:t>
            </a:r>
          </a:p>
          <a:p>
            <a:r>
              <a:rPr lang="en-US" sz="1500" dirty="0" smtClean="0">
                <a:solidFill>
                  <a:schemeClr val="tx1"/>
                </a:solidFill>
              </a:rPr>
              <a:t>restaurant</a:t>
            </a:r>
          </a:p>
          <a:p>
            <a:r>
              <a:rPr lang="en-US" sz="1500" dirty="0" smtClean="0">
                <a:solidFill>
                  <a:schemeClr val="tx1"/>
                </a:solidFill>
              </a:rPr>
              <a:t>movie theater/indoor</a:t>
            </a:r>
            <a:endParaRPr lang="en-US" sz="1500" dirty="0">
              <a:solidFill>
                <a:schemeClr val="tx1"/>
              </a:solidFill>
            </a:endParaRPr>
          </a:p>
        </p:txBody>
      </p:sp>
      <p:sp>
        <p:nvSpPr>
          <p:cNvPr id="12" name="Rectangle 11"/>
          <p:cNvSpPr/>
          <p:nvPr/>
        </p:nvSpPr>
        <p:spPr>
          <a:xfrm>
            <a:off x="7027652" y="4191000"/>
            <a:ext cx="2159478" cy="1295400"/>
          </a:xfrm>
          <a:prstGeom prst="rect">
            <a:avLst/>
          </a:prstGeom>
          <a:solidFill>
            <a:schemeClr val="accent5">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rtlCol="0" anchor="ctr"/>
          <a:lstStyle/>
          <a:p>
            <a:r>
              <a:rPr lang="en-US" sz="1500" dirty="0" smtClean="0">
                <a:solidFill>
                  <a:schemeClr val="tx1"/>
                </a:solidFill>
              </a:rPr>
              <a:t>museum/indoor</a:t>
            </a:r>
          </a:p>
          <a:p>
            <a:r>
              <a:rPr lang="en-US" sz="1500" dirty="0" smtClean="0">
                <a:solidFill>
                  <a:schemeClr val="tx1"/>
                </a:solidFill>
              </a:rPr>
              <a:t>stage/indoor</a:t>
            </a:r>
          </a:p>
          <a:p>
            <a:r>
              <a:rPr lang="en-US" sz="1500" dirty="0" smtClean="0">
                <a:solidFill>
                  <a:schemeClr val="tx1"/>
                </a:solidFill>
              </a:rPr>
              <a:t>theater/indoor </a:t>
            </a:r>
            <a:r>
              <a:rPr lang="en-US" sz="1500" dirty="0" err="1" smtClean="0">
                <a:solidFill>
                  <a:schemeClr val="tx1"/>
                </a:solidFill>
              </a:rPr>
              <a:t>procenium</a:t>
            </a:r>
            <a:endParaRPr lang="en-US" sz="1500" dirty="0" smtClean="0">
              <a:solidFill>
                <a:schemeClr val="tx1"/>
              </a:solidFill>
            </a:endParaRPr>
          </a:p>
          <a:p>
            <a:r>
              <a:rPr lang="en-US" sz="1500" dirty="0" smtClean="0">
                <a:solidFill>
                  <a:schemeClr val="tx1"/>
                </a:solidFill>
              </a:rPr>
              <a:t>movie theater/indoor</a:t>
            </a:r>
          </a:p>
          <a:p>
            <a:r>
              <a:rPr lang="en-US" sz="1500" dirty="0" smtClean="0">
                <a:solidFill>
                  <a:schemeClr val="tx1"/>
                </a:solidFill>
              </a:rPr>
              <a:t>subway station/platform</a:t>
            </a:r>
            <a:endParaRPr lang="en-US" sz="1500" dirty="0">
              <a:solidFill>
                <a:schemeClr val="tx1"/>
              </a:solidFill>
            </a:endParaRPr>
          </a:p>
        </p:txBody>
      </p:sp>
    </p:spTree>
    <p:extLst>
      <p:ext uri="{BB962C8B-B14F-4D97-AF65-F5344CB8AC3E}">
        <p14:creationId xmlns:p14="http://schemas.microsoft.com/office/powerpoint/2010/main" xmlns="" val="42691667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8623" y="1828800"/>
            <a:ext cx="4470400" cy="3352800"/>
          </a:xfrm>
          <a:prstGeom prst="rect">
            <a:avLst/>
          </a:prstGeom>
        </p:spPr>
      </p:pic>
      <p:sp>
        <p:nvSpPr>
          <p:cNvPr id="7" name="Title 1"/>
          <p:cNvSpPr>
            <a:spLocks noGrp="1"/>
          </p:cNvSpPr>
          <p:nvPr>
            <p:ph type="title"/>
          </p:nvPr>
        </p:nvSpPr>
        <p:spPr>
          <a:xfrm>
            <a:off x="457200" y="274638"/>
            <a:ext cx="8229600" cy="1143000"/>
          </a:xfrm>
        </p:spPr>
        <p:txBody>
          <a:bodyPr/>
          <a:lstStyle/>
          <a:p>
            <a:r>
              <a:rPr lang="en-US" dirty="0" smtClean="0"/>
              <a:t>Image Extrapolation</a:t>
            </a:r>
            <a:endParaRPr lang="en-US" dirty="0"/>
          </a:p>
        </p:txBody>
      </p:sp>
    </p:spTree>
    <p:extLst>
      <p:ext uri="{BB962C8B-B14F-4D97-AF65-F5344CB8AC3E}">
        <p14:creationId xmlns:p14="http://schemas.microsoft.com/office/powerpoint/2010/main" xmlns="" val="1251967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76400"/>
            <a:ext cx="9144000" cy="4572000"/>
          </a:xfrm>
          <a:prstGeom prst="rect">
            <a:avLst/>
          </a:prstGeom>
        </p:spPr>
      </p:pic>
      <p:sp>
        <p:nvSpPr>
          <p:cNvPr id="4" name="Title 1"/>
          <p:cNvSpPr>
            <a:spLocks noGrp="1"/>
          </p:cNvSpPr>
          <p:nvPr>
            <p:ph type="title"/>
          </p:nvPr>
        </p:nvSpPr>
        <p:spPr>
          <a:xfrm>
            <a:off x="457200" y="274638"/>
            <a:ext cx="8229600" cy="1143000"/>
          </a:xfrm>
        </p:spPr>
        <p:txBody>
          <a:bodyPr>
            <a:normAutofit/>
          </a:bodyPr>
          <a:lstStyle/>
          <a:p>
            <a:r>
              <a:rPr lang="en-US" dirty="0"/>
              <a:t>Scene </a:t>
            </a:r>
            <a:r>
              <a:rPr lang="en-US" dirty="0" smtClean="0"/>
              <a:t>Viewpoint Recognition</a:t>
            </a:r>
            <a:endParaRPr lang="en-US" dirty="0"/>
          </a:p>
        </p:txBody>
      </p:sp>
    </p:spTree>
    <p:extLst>
      <p:ext uri="{BB962C8B-B14F-4D97-AF65-F5344CB8AC3E}">
        <p14:creationId xmlns:p14="http://schemas.microsoft.com/office/powerpoint/2010/main" xmlns="" val="378601705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Recognize Viewpoint </a:t>
            </a:r>
            <a:r>
              <a:rPr lang="en-US" dirty="0"/>
              <a:t>in Scenes</a:t>
            </a:r>
          </a:p>
        </p:txBody>
      </p:sp>
      <p:pic>
        <p:nvPicPr>
          <p:cNvPr id="9" name="Picture 8"/>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648200" y="2116401"/>
            <a:ext cx="3626739" cy="3446199"/>
          </a:xfrm>
          <a:prstGeom prst="rect">
            <a:avLst/>
          </a:prstGeom>
        </p:spPr>
      </p:pic>
      <p:pic>
        <p:nvPicPr>
          <p:cNvPr id="10" name="Picture 9"/>
          <p:cNvPicPr>
            <a:picLocks noChangeAspect="1"/>
          </p:cNvPicPr>
          <p:nvPr/>
        </p:nvPicPr>
        <p:blipFill>
          <a:blip r:embed="rId4"/>
          <a:stretch>
            <a:fillRect/>
          </a:stretch>
        </p:blipFill>
        <p:spPr>
          <a:xfrm>
            <a:off x="609600" y="2209800"/>
            <a:ext cx="3800873" cy="3164406"/>
          </a:xfrm>
          <a:prstGeom prst="rect">
            <a:avLst/>
          </a:prstGeom>
        </p:spPr>
      </p:pic>
      <p:sp>
        <p:nvSpPr>
          <p:cNvPr id="12" name="TextBox 11"/>
          <p:cNvSpPr txBox="1"/>
          <p:nvPr/>
        </p:nvSpPr>
        <p:spPr>
          <a:xfrm>
            <a:off x="1143000" y="5715000"/>
            <a:ext cx="2677611" cy="369332"/>
          </a:xfrm>
          <a:prstGeom prst="rect">
            <a:avLst/>
          </a:prstGeom>
          <a:noFill/>
        </p:spPr>
        <p:txBody>
          <a:bodyPr wrap="none" rtlCol="0">
            <a:spAutoFit/>
          </a:bodyPr>
          <a:lstStyle/>
          <a:p>
            <a:r>
              <a:rPr lang="en-US" dirty="0" smtClean="0"/>
              <a:t>Typical layout of a theater</a:t>
            </a:r>
            <a:endParaRPr lang="en-US" dirty="0"/>
          </a:p>
        </p:txBody>
      </p:sp>
      <p:sp>
        <p:nvSpPr>
          <p:cNvPr id="13" name="TextBox 12"/>
          <p:cNvSpPr txBox="1"/>
          <p:nvPr/>
        </p:nvSpPr>
        <p:spPr>
          <a:xfrm>
            <a:off x="4953000" y="5715000"/>
            <a:ext cx="2967479" cy="369332"/>
          </a:xfrm>
          <a:prstGeom prst="rect">
            <a:avLst/>
          </a:prstGeom>
          <a:noFill/>
        </p:spPr>
        <p:txBody>
          <a:bodyPr wrap="none" rtlCol="0">
            <a:spAutoFit/>
          </a:bodyPr>
          <a:lstStyle/>
          <a:p>
            <a:r>
              <a:rPr lang="en-US" dirty="0" smtClean="0"/>
              <a:t>Predicted Score on Viewpoint</a:t>
            </a:r>
            <a:endParaRPr lang="en-US" dirty="0"/>
          </a:p>
        </p:txBody>
      </p:sp>
    </p:spTree>
    <p:extLst>
      <p:ext uri="{BB962C8B-B14F-4D97-AF65-F5344CB8AC3E}">
        <p14:creationId xmlns:p14="http://schemas.microsoft.com/office/powerpoint/2010/main" xmlns="" val="3749700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1143000"/>
            <a:ext cx="9144000" cy="4572000"/>
          </a:xfrm>
          <a:prstGeom prst="rect">
            <a:avLst/>
          </a:prstGeom>
        </p:spPr>
      </p:pic>
    </p:spTree>
    <p:extLst>
      <p:ext uri="{BB962C8B-B14F-4D97-AF65-F5344CB8AC3E}">
        <p14:creationId xmlns:p14="http://schemas.microsoft.com/office/powerpoint/2010/main" xmlns="" val="34410429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43000"/>
            <a:ext cx="9144000" cy="4572000"/>
          </a:xfrm>
          <a:prstGeom prst="rect">
            <a:avLst/>
          </a:prstGeom>
        </p:spPr>
      </p:pic>
    </p:spTree>
    <p:extLst>
      <p:ext uri="{BB962C8B-B14F-4D97-AF65-F5344CB8AC3E}">
        <p14:creationId xmlns:p14="http://schemas.microsoft.com/office/powerpoint/2010/main" xmlns="" val="422434480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ATER_borderextended.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 y="-26624"/>
            <a:ext cx="9179499" cy="6884624"/>
          </a:xfrm>
          <a:prstGeom prst="rect">
            <a:avLst/>
          </a:prstGeom>
        </p:spPr>
      </p:pic>
      <p:pic>
        <p:nvPicPr>
          <p:cNvPr id="6" name="Picture 5" descr="mask.pn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 y="-26624"/>
            <a:ext cx="9179499" cy="6884624"/>
          </a:xfrm>
          <a:prstGeom prst="rect">
            <a:avLst/>
          </a:prstGeom>
        </p:spPr>
      </p:pic>
    </p:spTree>
    <p:extLst>
      <p:ext uri="{BB962C8B-B14F-4D97-AF65-F5344CB8AC3E}">
        <p14:creationId xmlns:p14="http://schemas.microsoft.com/office/powerpoint/2010/main" xmlns="" val="213091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92" y="274156"/>
            <a:ext cx="8252107" cy="1146126"/>
          </a:xfrm>
        </p:spPr>
        <p:txBody>
          <a:bodyPr/>
          <a:lstStyle/>
          <a:p>
            <a:endParaRPr lang="en-US"/>
          </a:p>
        </p:txBody>
      </p:sp>
      <p:pic>
        <p:nvPicPr>
          <p:cNvPr id="7" name="Picture 6" descr="BEACH_borderextended.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5008" y="0"/>
            <a:ext cx="9169008" cy="6876756"/>
          </a:xfrm>
          <a:prstGeom prst="rect">
            <a:avLst/>
          </a:prstGeom>
        </p:spPr>
      </p:pic>
      <p:pic>
        <p:nvPicPr>
          <p:cNvPr id="8" name="Picture 7" descr="mask.pn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25008" y="0"/>
            <a:ext cx="9169008" cy="6876756"/>
          </a:xfrm>
          <a:prstGeom prst="rect">
            <a:avLst/>
          </a:prstGeom>
        </p:spPr>
      </p:pic>
    </p:spTree>
    <p:extLst>
      <p:ext uri="{BB962C8B-B14F-4D97-AF65-F5344CB8AC3E}">
        <p14:creationId xmlns:p14="http://schemas.microsoft.com/office/powerpoint/2010/main" xmlns="" val="31734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TEL_ROOM_borderextended.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8684" y="14012"/>
            <a:ext cx="9125316" cy="6843987"/>
          </a:xfrm>
          <a:prstGeom prst="rect">
            <a:avLst/>
          </a:prstGeom>
        </p:spPr>
      </p:pic>
      <p:pic>
        <p:nvPicPr>
          <p:cNvPr id="9" name="Picture 8" descr="mask.pn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8684" y="14012"/>
            <a:ext cx="9125316" cy="6843987"/>
          </a:xfrm>
          <a:prstGeom prst="rect">
            <a:avLst/>
          </a:prstGeom>
        </p:spPr>
      </p:pic>
    </p:spTree>
    <p:extLst>
      <p:ext uri="{BB962C8B-B14F-4D97-AF65-F5344CB8AC3E}">
        <p14:creationId xmlns:p14="http://schemas.microsoft.com/office/powerpoint/2010/main" xmlns="" val="362279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BWAY_STATION_borderextended.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8" name="Picture 7" descr="mask.pn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1540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Boundary extension</a:t>
            </a:r>
            <a:endParaRPr lang="en-US" dirty="0"/>
          </a:p>
        </p:txBody>
      </p:sp>
      <p:sp>
        <p:nvSpPr>
          <p:cNvPr id="3" name="Content Placeholder 2"/>
          <p:cNvSpPr>
            <a:spLocks noGrp="1"/>
          </p:cNvSpPr>
          <p:nvPr>
            <p:ph idx="1"/>
          </p:nvPr>
        </p:nvSpPr>
        <p:spPr/>
        <p:txBody>
          <a:bodyPr>
            <a:normAutofit/>
          </a:bodyPr>
          <a:lstStyle/>
          <a:p>
            <a:pPr marL="0" indent="0">
              <a:buNone/>
            </a:pPr>
            <a:r>
              <a:rPr lang="en-US" sz="3000" dirty="0"/>
              <a:t>A</a:t>
            </a:r>
            <a:r>
              <a:rPr lang="en-US" sz="3000" dirty="0" smtClean="0"/>
              <a:t>n error of commission in which people confidently remember seeing a surrounding region of a scene that was not visible in the studied view.</a:t>
            </a:r>
            <a:endParaRPr lang="en-US" sz="3000" dirty="0"/>
          </a:p>
        </p:txBody>
      </p:sp>
      <p:sp>
        <p:nvSpPr>
          <p:cNvPr id="4" name="TextBox 3"/>
          <p:cNvSpPr txBox="1"/>
          <p:nvPr/>
        </p:nvSpPr>
        <p:spPr>
          <a:xfrm>
            <a:off x="685800" y="6211669"/>
            <a:ext cx="7540719" cy="646331"/>
          </a:xfrm>
          <a:prstGeom prst="rect">
            <a:avLst/>
          </a:prstGeom>
          <a:noFill/>
        </p:spPr>
        <p:txBody>
          <a:bodyPr wrap="none" rtlCol="0">
            <a:spAutoFit/>
          </a:bodyPr>
          <a:lstStyle/>
          <a:p>
            <a:pPr algn="ctr"/>
            <a:r>
              <a:rPr lang="en-US" dirty="0"/>
              <a:t>H. </a:t>
            </a:r>
            <a:r>
              <a:rPr lang="en-US" dirty="0" err="1"/>
              <a:t>Intraub</a:t>
            </a:r>
            <a:r>
              <a:rPr lang="en-US" dirty="0"/>
              <a:t> and M. </a:t>
            </a:r>
            <a:r>
              <a:rPr lang="en-US" dirty="0" smtClean="0"/>
              <a:t>Richardson. Wide-angle </a:t>
            </a:r>
            <a:r>
              <a:rPr lang="en-US" dirty="0"/>
              <a:t>memories of close-up scenes. </a:t>
            </a:r>
            <a:endParaRPr lang="en-US" dirty="0" smtClean="0"/>
          </a:p>
          <a:p>
            <a:pPr algn="ctr"/>
            <a:r>
              <a:rPr lang="en-US" dirty="0" smtClean="0"/>
              <a:t>Journal </a:t>
            </a:r>
            <a:r>
              <a:rPr lang="en-US" dirty="0"/>
              <a:t>of experimental psychology. Learning, memory, </a:t>
            </a:r>
            <a:r>
              <a:rPr lang="en-US" dirty="0" smtClean="0"/>
              <a:t>and cognition, </a:t>
            </a:r>
            <a:r>
              <a:rPr lang="en-US" dirty="0"/>
              <a:t>1989.</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209800" y="2987304"/>
            <a:ext cx="4692225" cy="3261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794318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descr="color_pano0016.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142999" y="21260"/>
            <a:ext cx="6836739" cy="6836739"/>
          </a:xfrm>
          <a:prstGeom prst="rect">
            <a:avLst/>
          </a:prstGeom>
        </p:spPr>
      </p:pic>
    </p:spTree>
    <p:extLst>
      <p:ext uri="{BB962C8B-B14F-4D97-AF65-F5344CB8AC3E}">
        <p14:creationId xmlns:p14="http://schemas.microsoft.com/office/powerpoint/2010/main" xmlns="" val="11099993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olor_pano0001b.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219200" y="-3527"/>
            <a:ext cx="6858000" cy="6858000"/>
          </a:xfrm>
          <a:prstGeom prst="rect">
            <a:avLst/>
          </a:prstGeom>
        </p:spPr>
      </p:pic>
    </p:spTree>
    <p:extLst>
      <p:ext uri="{BB962C8B-B14F-4D97-AF65-F5344CB8AC3E}">
        <p14:creationId xmlns:p14="http://schemas.microsoft.com/office/powerpoint/2010/main" xmlns="" val="2745153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Scene </a:t>
            </a:r>
            <a:r>
              <a:rPr lang="en-US" dirty="0" smtClean="0"/>
              <a:t>Viewpoint Recognition</a:t>
            </a:r>
            <a:endParaRPr lang="en-US" dirty="0"/>
          </a:p>
        </p:txBody>
      </p:sp>
      <p:pic>
        <p:nvPicPr>
          <p:cNvPr id="1026" name="Picture 2" descr="Z:\csail\vision-videolabelme\people\cvpr2012pano_codeDownload\cvpr2012pano_codeRelease\data\sun360\image\indoor\theater\crop\pano_ahsqnkomwzsblv\01.jp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524000" y="1752600"/>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0233352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Z:\csail\vision-torralba5\people\cvpr2012pano\paper\sync\pano\color_pano0071.pn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163433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3600"/>
            <a:ext cx="9144000" cy="1470025"/>
          </a:xfrm>
        </p:spPr>
        <p:txBody>
          <a:bodyPr>
            <a:noAutofit/>
          </a:bodyPr>
          <a:lstStyle/>
          <a:p>
            <a:r>
              <a:rPr lang="en-US" sz="4600" dirty="0" smtClean="0"/>
              <a:t>Recognizing Scene Viewpoint using Panoramic Place Representation</a:t>
            </a:r>
            <a:endParaRPr lang="en-US" sz="4600" dirty="0"/>
          </a:p>
        </p:txBody>
      </p:sp>
      <p:pic>
        <p:nvPicPr>
          <p:cNvPr id="5" name="Picture 4"/>
          <p:cNvPicPr>
            <a:picLocks noChangeAspect="1"/>
          </p:cNvPicPr>
          <p:nvPr/>
        </p:nvPicPr>
        <p:blipFill>
          <a:blip r:embed="rId3"/>
          <a:stretch>
            <a:fillRect/>
          </a:stretch>
        </p:blipFill>
        <p:spPr>
          <a:xfrm>
            <a:off x="448200" y="381000"/>
            <a:ext cx="1685400" cy="895590"/>
          </a:xfrm>
          <a:prstGeom prst="rect">
            <a:avLst/>
          </a:prstGeom>
        </p:spPr>
      </p:pic>
      <p:pic>
        <p:nvPicPr>
          <p:cNvPr id="6" name="Picture 5"/>
          <p:cNvPicPr>
            <a:picLocks noChangeAspect="1"/>
          </p:cNvPicPr>
          <p:nvPr/>
        </p:nvPicPr>
        <p:blipFill>
          <a:blip r:embed="rId4"/>
          <a:stretch>
            <a:fillRect/>
          </a:stretch>
        </p:blipFill>
        <p:spPr>
          <a:xfrm>
            <a:off x="6585807" y="381000"/>
            <a:ext cx="1186593" cy="934892"/>
          </a:xfrm>
          <a:prstGeom prst="rect">
            <a:avLst/>
          </a:prstGeom>
        </p:spPr>
      </p:pic>
      <p:pic>
        <p:nvPicPr>
          <p:cNvPr id="27650" name="Picture 2" descr="Y:\Dropbox\cvpr2012poster\sun_mosaic5.png"/>
          <p:cNvPicPr>
            <a:picLocks noChangeAspect="1" noChangeArrowheads="1"/>
          </p:cNvPicPr>
          <p:nvPr/>
        </p:nvPicPr>
        <p:blipFill>
          <a:blip r:embed="rId5" cstate="print"/>
          <a:srcRect/>
          <a:stretch>
            <a:fillRect/>
          </a:stretch>
        </p:blipFill>
        <p:spPr bwMode="auto">
          <a:xfrm>
            <a:off x="7772400" y="381000"/>
            <a:ext cx="990600" cy="990600"/>
          </a:xfrm>
          <a:prstGeom prst="rect">
            <a:avLst/>
          </a:prstGeom>
          <a:noFill/>
        </p:spPr>
      </p:pic>
      <p:sp>
        <p:nvSpPr>
          <p:cNvPr id="11" name="TextBox 10"/>
          <p:cNvSpPr txBox="1"/>
          <p:nvPr/>
        </p:nvSpPr>
        <p:spPr>
          <a:xfrm>
            <a:off x="2590800" y="5562600"/>
            <a:ext cx="3927229" cy="584775"/>
          </a:xfrm>
          <a:prstGeom prst="rect">
            <a:avLst/>
          </a:prstGeom>
          <a:noFill/>
        </p:spPr>
        <p:txBody>
          <a:bodyPr wrap="none" rtlCol="0">
            <a:spAutoFit/>
          </a:bodyPr>
          <a:lstStyle/>
          <a:p>
            <a:r>
              <a:rPr lang="en-US" sz="3200" dirty="0" smtClean="0">
                <a:hlinkClick r:id="rId6"/>
              </a:rPr>
              <a:t>http://sun360.mit.edu</a:t>
            </a:r>
            <a:endParaRPr lang="en-US" sz="3200" dirty="0" smtClean="0"/>
          </a:p>
        </p:txBody>
      </p:sp>
      <p:pic>
        <p:nvPicPr>
          <p:cNvPr id="12" name="Picture 11"/>
          <p:cNvPicPr>
            <a:picLocks noChangeAspect="1"/>
          </p:cNvPicPr>
          <p:nvPr/>
        </p:nvPicPr>
        <p:blipFill>
          <a:blip r:embed="rId7"/>
          <a:stretch>
            <a:fillRect/>
          </a:stretch>
        </p:blipFill>
        <p:spPr>
          <a:xfrm>
            <a:off x="6400800" y="4114800"/>
            <a:ext cx="914400" cy="914400"/>
          </a:xfrm>
          <a:prstGeom prst="rect">
            <a:avLst/>
          </a:prstGeom>
        </p:spPr>
      </p:pic>
      <p:pic>
        <p:nvPicPr>
          <p:cNvPr id="14" name="Picture 13"/>
          <p:cNvPicPr>
            <a:picLocks noChangeAspect="1"/>
          </p:cNvPicPr>
          <p:nvPr/>
        </p:nvPicPr>
        <p:blipFill>
          <a:blip r:embed="rId8"/>
          <a:stretch>
            <a:fillRect/>
          </a:stretch>
        </p:blipFill>
        <p:spPr>
          <a:xfrm>
            <a:off x="3403600" y="4114800"/>
            <a:ext cx="914400" cy="914400"/>
          </a:xfrm>
          <a:prstGeom prst="rect">
            <a:avLst/>
          </a:prstGeom>
        </p:spPr>
      </p:pic>
      <p:pic>
        <p:nvPicPr>
          <p:cNvPr id="15" name="Picture 14"/>
          <p:cNvPicPr>
            <a:picLocks noChangeAspect="1"/>
          </p:cNvPicPr>
          <p:nvPr/>
        </p:nvPicPr>
        <p:blipFill>
          <a:blip r:embed="rId9"/>
          <a:stretch>
            <a:fillRect/>
          </a:stretch>
        </p:blipFill>
        <p:spPr>
          <a:xfrm>
            <a:off x="4876800" y="4114800"/>
            <a:ext cx="914400" cy="920977"/>
          </a:xfrm>
          <a:prstGeom prst="rect">
            <a:avLst/>
          </a:prstGeom>
        </p:spPr>
      </p:pic>
      <p:sp>
        <p:nvSpPr>
          <p:cNvPr id="16" name="TextBox 15"/>
          <p:cNvSpPr txBox="1"/>
          <p:nvPr/>
        </p:nvSpPr>
        <p:spPr>
          <a:xfrm>
            <a:off x="1371600" y="5040868"/>
            <a:ext cx="6553200" cy="369332"/>
          </a:xfrm>
          <a:prstGeom prst="rect">
            <a:avLst/>
          </a:prstGeom>
          <a:noFill/>
        </p:spPr>
        <p:txBody>
          <a:bodyPr wrap="square" rtlCol="0">
            <a:spAutoFit/>
          </a:bodyPr>
          <a:lstStyle/>
          <a:p>
            <a:pPr algn="ctr"/>
            <a:r>
              <a:rPr lang="en-US" dirty="0" err="1" smtClean="0"/>
              <a:t>Jianxiong</a:t>
            </a:r>
            <a:r>
              <a:rPr lang="en-US" dirty="0" smtClean="0"/>
              <a:t> Xiao    Krista A. </a:t>
            </a:r>
            <a:r>
              <a:rPr lang="en-US" dirty="0" err="1" smtClean="0"/>
              <a:t>Ehinger</a:t>
            </a:r>
            <a:r>
              <a:rPr lang="en-US" dirty="0" smtClean="0"/>
              <a:t>     </a:t>
            </a:r>
            <a:r>
              <a:rPr lang="en-US" dirty="0" err="1" smtClean="0"/>
              <a:t>Aude</a:t>
            </a:r>
            <a:r>
              <a:rPr lang="en-US" dirty="0" smtClean="0"/>
              <a:t> </a:t>
            </a:r>
            <a:r>
              <a:rPr lang="en-US" dirty="0" err="1" smtClean="0"/>
              <a:t>Oliva</a:t>
            </a:r>
            <a:r>
              <a:rPr lang="en-US" dirty="0" smtClean="0"/>
              <a:t>     Antonio </a:t>
            </a:r>
            <a:r>
              <a:rPr lang="en-US" dirty="0" err="1" smtClean="0"/>
              <a:t>Torralba</a:t>
            </a:r>
            <a:endParaRPr lang="en-US" dirty="0"/>
          </a:p>
        </p:txBody>
      </p:sp>
      <p:pic>
        <p:nvPicPr>
          <p:cNvPr id="27652" name="Picture 4"/>
          <p:cNvPicPr>
            <a:picLocks noChangeAspect="1" noChangeArrowheads="1"/>
          </p:cNvPicPr>
          <p:nvPr/>
        </p:nvPicPr>
        <p:blipFill>
          <a:blip r:embed="rId10" cstate="print"/>
          <a:srcRect t="7941" b="22059"/>
          <a:stretch>
            <a:fillRect/>
          </a:stretch>
        </p:blipFill>
        <p:spPr bwMode="auto">
          <a:xfrm>
            <a:off x="1828800" y="4114800"/>
            <a:ext cx="914400" cy="922439"/>
          </a:xfrm>
          <a:prstGeom prst="rect">
            <a:avLst/>
          </a:prstGeom>
          <a:noFill/>
          <a:ln w="9525">
            <a:noFill/>
            <a:miter lim="800000"/>
            <a:headEnd/>
            <a:tailEnd/>
          </a:ln>
          <a:effectLst/>
        </p:spPr>
      </p:pic>
      <p:sp>
        <p:nvSpPr>
          <p:cNvPr id="13" name="TextBox 12"/>
          <p:cNvSpPr txBox="1"/>
          <p:nvPr/>
        </p:nvSpPr>
        <p:spPr>
          <a:xfrm>
            <a:off x="628773" y="6172200"/>
            <a:ext cx="8286627" cy="523220"/>
          </a:xfrm>
          <a:prstGeom prst="rect">
            <a:avLst/>
          </a:prstGeom>
          <a:noFill/>
        </p:spPr>
        <p:txBody>
          <a:bodyPr wrap="none" rtlCol="0">
            <a:spAutoFit/>
          </a:bodyPr>
          <a:lstStyle/>
          <a:p>
            <a:r>
              <a:rPr lang="en-US" sz="2800" dirty="0" smtClean="0"/>
              <a:t>SUN360 Panorama Database and Source Code Available</a:t>
            </a:r>
            <a:endParaRPr lang="en-US"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csail\vision-videolabelme\people\cvpr2012pano_codeDownload\cvpr2012pano_codeRelease\data\sun360\image\indoor\theater\crop\pano_ahsqnkomwzsblv\02.jp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524000" y="1752600"/>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dirty="0"/>
              <a:t>Scene </a:t>
            </a:r>
            <a:r>
              <a:rPr lang="en-US" dirty="0" smtClean="0"/>
              <a:t>Viewpoint Recognition</a:t>
            </a:r>
            <a:endParaRPr lang="en-US" dirty="0"/>
          </a:p>
        </p:txBody>
      </p:sp>
    </p:spTree>
    <p:extLst>
      <p:ext uri="{BB962C8B-B14F-4D97-AF65-F5344CB8AC3E}">
        <p14:creationId xmlns:p14="http://schemas.microsoft.com/office/powerpoint/2010/main" xmlns="" val="1110725344"/>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csail\vision-videolabelme\people\cvpr2012pano_codeDownload\cvpr2012pano_codeRelease\data\sun360\image\indoor\theater\crop\pano_ahsqnkomwzsblv\03.jp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524000" y="1752600"/>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dirty="0"/>
              <a:t>Scene </a:t>
            </a:r>
            <a:r>
              <a:rPr lang="en-US" dirty="0" smtClean="0"/>
              <a:t>Viewpoint Recognition</a:t>
            </a:r>
            <a:endParaRPr lang="en-US" dirty="0"/>
          </a:p>
        </p:txBody>
      </p:sp>
    </p:spTree>
    <p:extLst>
      <p:ext uri="{BB962C8B-B14F-4D97-AF65-F5344CB8AC3E}">
        <p14:creationId xmlns:p14="http://schemas.microsoft.com/office/powerpoint/2010/main" xmlns="" val="3626139134"/>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Z:\csail\vision-videolabelme\people\cvpr2012pano_codeDownload\cvpr2012pano_codeRelease\data\sun360\image\indoor\theater\crop\pano_ahsqnkomwzsblv\04.jp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524000" y="1752600"/>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dirty="0"/>
              <a:t>Scene </a:t>
            </a:r>
            <a:r>
              <a:rPr lang="en-US" dirty="0" smtClean="0"/>
              <a:t>Viewpoint Recognition</a:t>
            </a:r>
            <a:endParaRPr lang="en-US" dirty="0"/>
          </a:p>
        </p:txBody>
      </p:sp>
    </p:spTree>
    <p:extLst>
      <p:ext uri="{BB962C8B-B14F-4D97-AF65-F5344CB8AC3E}">
        <p14:creationId xmlns:p14="http://schemas.microsoft.com/office/powerpoint/2010/main" xmlns="" val="2705329994"/>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Z:\csail\vision-videolabelme\people\cvpr2012pano_codeDownload\cvpr2012pano_codeRelease\data\sun360\image\indoor\theater\crop\pano_ahsqnkomwzsblv\05.jp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524000" y="1752600"/>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dirty="0"/>
              <a:t>Scene </a:t>
            </a:r>
            <a:r>
              <a:rPr lang="en-US" dirty="0" smtClean="0"/>
              <a:t>Viewpoint Recognition</a:t>
            </a:r>
            <a:endParaRPr lang="en-US" dirty="0"/>
          </a:p>
        </p:txBody>
      </p:sp>
    </p:spTree>
    <p:extLst>
      <p:ext uri="{BB962C8B-B14F-4D97-AF65-F5344CB8AC3E}">
        <p14:creationId xmlns:p14="http://schemas.microsoft.com/office/powerpoint/2010/main" xmlns="" val="1264426708"/>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Z:\csail\vision-videolabelme\people\cvpr2012pano_codeDownload\cvpr2012pano_codeRelease\data\sun360\image\indoor\theater\crop\pano_ahsqnkomwzsblv\06.jp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524000" y="1752600"/>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dirty="0"/>
              <a:t>Scene </a:t>
            </a:r>
            <a:r>
              <a:rPr lang="en-US" dirty="0" smtClean="0"/>
              <a:t>Viewpoint Recognition</a:t>
            </a:r>
            <a:endParaRPr lang="en-US" dirty="0"/>
          </a:p>
        </p:txBody>
      </p:sp>
    </p:spTree>
    <p:extLst>
      <p:ext uri="{BB962C8B-B14F-4D97-AF65-F5344CB8AC3E}">
        <p14:creationId xmlns:p14="http://schemas.microsoft.com/office/powerpoint/2010/main" xmlns="" val="3151116385"/>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sail\vision-videolabelme\people\jxiao\talks\standford_2012\pano_fig\teaser.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81000" y="1371600"/>
            <a:ext cx="8240365" cy="51380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Scene Viewpoint Recognition</a:t>
            </a:r>
          </a:p>
        </p:txBody>
      </p:sp>
    </p:spTree>
    <p:extLst>
      <p:ext uri="{BB962C8B-B14F-4D97-AF65-F5344CB8AC3E}">
        <p14:creationId xmlns:p14="http://schemas.microsoft.com/office/powerpoint/2010/main" xmlns="" val="2861422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Z:\csail\vision-videolabelme\people\cvpr2012pano_codeDownload\cvpr2012pano_codeRelease\data\sun360\image\indoor\theater\crop\pano_ahsqnkomwzsblv\07.jp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524000" y="1752600"/>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dirty="0"/>
              <a:t>Scene </a:t>
            </a:r>
            <a:r>
              <a:rPr lang="en-US" dirty="0" smtClean="0"/>
              <a:t>Viewpoint Recognition</a:t>
            </a:r>
            <a:endParaRPr lang="en-US" dirty="0"/>
          </a:p>
        </p:txBody>
      </p:sp>
    </p:spTree>
    <p:extLst>
      <p:ext uri="{BB962C8B-B14F-4D97-AF65-F5344CB8AC3E}">
        <p14:creationId xmlns:p14="http://schemas.microsoft.com/office/powerpoint/2010/main" xmlns="" val="3845604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337587" y="1371600"/>
            <a:ext cx="8425413"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45262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800" dirty="0" smtClean="0"/>
              <a:t>Place categorization &amp; viewpoint recognition</a:t>
            </a:r>
            <a:endParaRPr lang="en-US" sz="3800" dirty="0"/>
          </a:p>
        </p:txBody>
      </p:sp>
      <p:sp>
        <p:nvSpPr>
          <p:cNvPr id="3" name="TextBox 2"/>
          <p:cNvSpPr txBox="1"/>
          <p:nvPr/>
        </p:nvSpPr>
        <p:spPr>
          <a:xfrm>
            <a:off x="190089" y="2072714"/>
            <a:ext cx="1268371" cy="523220"/>
          </a:xfrm>
          <a:prstGeom prst="rect">
            <a:avLst/>
          </a:prstGeom>
          <a:noFill/>
        </p:spPr>
        <p:txBody>
          <a:bodyPr wrap="none" rtlCol="0">
            <a:spAutoFit/>
          </a:bodyPr>
          <a:lstStyle/>
          <a:p>
            <a:pPr algn="ctr"/>
            <a:r>
              <a:rPr lang="en-US" sz="2800" dirty="0" smtClean="0"/>
              <a:t>theater</a:t>
            </a:r>
            <a:endParaRPr lang="en-US" sz="2800" dirty="0"/>
          </a:p>
        </p:txBody>
      </p:sp>
      <p:sp>
        <p:nvSpPr>
          <p:cNvPr id="4" name="TextBox 3"/>
          <p:cNvSpPr txBox="1"/>
          <p:nvPr/>
        </p:nvSpPr>
        <p:spPr>
          <a:xfrm>
            <a:off x="-83687" y="3623510"/>
            <a:ext cx="1815922" cy="523220"/>
          </a:xfrm>
          <a:prstGeom prst="rect">
            <a:avLst/>
          </a:prstGeom>
          <a:noFill/>
        </p:spPr>
        <p:txBody>
          <a:bodyPr wrap="none" rtlCol="0">
            <a:spAutoFit/>
          </a:bodyPr>
          <a:lstStyle/>
          <a:p>
            <a:pPr algn="ctr"/>
            <a:r>
              <a:rPr lang="en-US" sz="2800" dirty="0"/>
              <a:t>h</a:t>
            </a:r>
            <a:r>
              <a:rPr lang="en-US" sz="2800" dirty="0" smtClean="0"/>
              <a:t>otel room</a:t>
            </a:r>
            <a:endParaRPr lang="en-US" sz="2800" dirty="0"/>
          </a:p>
        </p:txBody>
      </p:sp>
      <p:sp>
        <p:nvSpPr>
          <p:cNvPr id="6" name="TextBox 5"/>
          <p:cNvSpPr txBox="1"/>
          <p:nvPr/>
        </p:nvSpPr>
        <p:spPr>
          <a:xfrm>
            <a:off x="349043" y="5015564"/>
            <a:ext cx="1048159" cy="523220"/>
          </a:xfrm>
          <a:prstGeom prst="rect">
            <a:avLst/>
          </a:prstGeom>
          <a:noFill/>
        </p:spPr>
        <p:txBody>
          <a:bodyPr wrap="none" rtlCol="0">
            <a:spAutoFit/>
          </a:bodyPr>
          <a:lstStyle/>
          <a:p>
            <a:pPr algn="ctr"/>
            <a:r>
              <a:rPr lang="en-US" sz="2800" dirty="0" smtClean="0"/>
              <a:t>street</a:t>
            </a:r>
            <a:endParaRPr lang="en-US" sz="2800" dirty="0"/>
          </a:p>
        </p:txBody>
      </p:sp>
      <p:pic>
        <p:nvPicPr>
          <p:cNvPr id="8" name="Picture 7"/>
          <p:cNvPicPr>
            <a:picLocks noChangeAspect="1" noChangeArrowheads="1"/>
          </p:cNvPicPr>
          <p:nvPr/>
        </p:nvPicPr>
        <p:blipFill>
          <a:blip r:embed="rId3"/>
          <a:srcRect/>
          <a:stretch>
            <a:fillRect/>
          </a:stretch>
        </p:blipFill>
        <p:spPr bwMode="auto">
          <a:xfrm>
            <a:off x="1678434" y="1656200"/>
            <a:ext cx="2438400" cy="1219200"/>
          </a:xfrm>
          <a:prstGeom prst="rect">
            <a:avLst/>
          </a:prstGeom>
          <a:noFill/>
          <a:ln w="9525">
            <a:noFill/>
            <a:miter lim="800000"/>
            <a:headEnd/>
            <a:tailEnd/>
          </a:ln>
          <a:effectLst/>
        </p:spPr>
      </p:pic>
      <p:pic>
        <p:nvPicPr>
          <p:cNvPr id="9" name="Picture 8"/>
          <p:cNvPicPr>
            <a:picLocks noChangeAspect="1" noChangeArrowheads="1"/>
          </p:cNvPicPr>
          <p:nvPr/>
        </p:nvPicPr>
        <p:blipFill>
          <a:blip r:embed="rId4"/>
          <a:srcRect/>
          <a:stretch>
            <a:fillRect/>
          </a:stretch>
        </p:blipFill>
        <p:spPr bwMode="auto">
          <a:xfrm>
            <a:off x="4168696" y="1656200"/>
            <a:ext cx="2438400" cy="1219200"/>
          </a:xfrm>
          <a:prstGeom prst="rect">
            <a:avLst/>
          </a:prstGeom>
          <a:noFill/>
          <a:ln w="9525">
            <a:noFill/>
            <a:miter lim="800000"/>
            <a:headEnd/>
            <a:tailEnd/>
          </a:ln>
          <a:effectLst/>
        </p:spPr>
      </p:pic>
      <p:pic>
        <p:nvPicPr>
          <p:cNvPr id="10" name="Picture 9"/>
          <p:cNvPicPr>
            <a:picLocks noChangeAspect="1" noChangeArrowheads="1"/>
          </p:cNvPicPr>
          <p:nvPr/>
        </p:nvPicPr>
        <p:blipFill>
          <a:blip r:embed="rId5"/>
          <a:srcRect/>
          <a:stretch>
            <a:fillRect/>
          </a:stretch>
        </p:blipFill>
        <p:spPr bwMode="auto">
          <a:xfrm>
            <a:off x="6656752" y="1656200"/>
            <a:ext cx="2438400" cy="1219200"/>
          </a:xfrm>
          <a:prstGeom prst="rect">
            <a:avLst/>
          </a:prstGeom>
          <a:noFill/>
          <a:ln w="9525">
            <a:noFill/>
            <a:miter lim="800000"/>
            <a:headEnd/>
            <a:tailEnd/>
          </a:ln>
          <a:effectLst/>
        </p:spPr>
      </p:pic>
      <p:pic>
        <p:nvPicPr>
          <p:cNvPr id="7" name="Picture 6"/>
          <p:cNvPicPr>
            <a:picLocks noChangeAspect="1"/>
          </p:cNvPicPr>
          <p:nvPr/>
        </p:nvPicPr>
        <p:blipFill>
          <a:blip r:embed="rId6"/>
          <a:stretch>
            <a:fillRect/>
          </a:stretch>
        </p:blipFill>
        <p:spPr>
          <a:xfrm>
            <a:off x="1673362" y="3186961"/>
            <a:ext cx="2442200" cy="1221100"/>
          </a:xfrm>
          <a:prstGeom prst="rect">
            <a:avLst/>
          </a:prstGeom>
        </p:spPr>
      </p:pic>
      <p:pic>
        <p:nvPicPr>
          <p:cNvPr id="11" name="Picture 10"/>
          <p:cNvPicPr>
            <a:picLocks noChangeAspect="1"/>
          </p:cNvPicPr>
          <p:nvPr/>
        </p:nvPicPr>
        <p:blipFill>
          <a:blip r:embed="rId7"/>
          <a:stretch>
            <a:fillRect/>
          </a:stretch>
        </p:blipFill>
        <p:spPr>
          <a:xfrm>
            <a:off x="6656752" y="3186961"/>
            <a:ext cx="2423983" cy="1211992"/>
          </a:xfrm>
          <a:prstGeom prst="rect">
            <a:avLst/>
          </a:prstGeom>
        </p:spPr>
      </p:pic>
      <p:pic>
        <p:nvPicPr>
          <p:cNvPr id="12" name="Picture 11"/>
          <p:cNvPicPr>
            <a:picLocks noChangeAspect="1"/>
          </p:cNvPicPr>
          <p:nvPr/>
        </p:nvPicPr>
        <p:blipFill>
          <a:blip r:embed="rId8"/>
          <a:stretch>
            <a:fillRect/>
          </a:stretch>
        </p:blipFill>
        <p:spPr>
          <a:xfrm>
            <a:off x="4169844" y="3186961"/>
            <a:ext cx="2436104" cy="1218052"/>
          </a:xfrm>
          <a:prstGeom prst="rect">
            <a:avLst/>
          </a:prstGeom>
        </p:spPr>
      </p:pic>
      <p:pic>
        <p:nvPicPr>
          <p:cNvPr id="13" name="Picture 12"/>
          <p:cNvPicPr>
            <a:picLocks noChangeAspect="1"/>
          </p:cNvPicPr>
          <p:nvPr/>
        </p:nvPicPr>
        <p:blipFill>
          <a:blip r:embed="rId9"/>
          <a:stretch>
            <a:fillRect/>
          </a:stretch>
        </p:blipFill>
        <p:spPr>
          <a:xfrm>
            <a:off x="1676314" y="4722500"/>
            <a:ext cx="2442200" cy="1221100"/>
          </a:xfrm>
          <a:prstGeom prst="rect">
            <a:avLst/>
          </a:prstGeom>
        </p:spPr>
      </p:pic>
      <p:pic>
        <p:nvPicPr>
          <p:cNvPr id="14" name="Picture 13"/>
          <p:cNvPicPr>
            <a:picLocks noChangeAspect="1"/>
          </p:cNvPicPr>
          <p:nvPr/>
        </p:nvPicPr>
        <p:blipFill>
          <a:blip r:embed="rId10"/>
          <a:stretch>
            <a:fillRect/>
          </a:stretch>
        </p:blipFill>
        <p:spPr>
          <a:xfrm>
            <a:off x="4171331" y="4722500"/>
            <a:ext cx="2433130" cy="1216565"/>
          </a:xfrm>
          <a:prstGeom prst="rect">
            <a:avLst/>
          </a:prstGeom>
        </p:spPr>
      </p:pic>
      <p:pic>
        <p:nvPicPr>
          <p:cNvPr id="16" name="Picture 15"/>
          <p:cNvPicPr>
            <a:picLocks noChangeAspect="1"/>
          </p:cNvPicPr>
          <p:nvPr/>
        </p:nvPicPr>
        <p:blipFill>
          <a:blip r:embed="rId11"/>
          <a:stretch>
            <a:fillRect/>
          </a:stretch>
        </p:blipFill>
        <p:spPr>
          <a:xfrm>
            <a:off x="6656752" y="4722500"/>
            <a:ext cx="2433302" cy="1216651"/>
          </a:xfrm>
          <a:prstGeom prst="rect">
            <a:avLst/>
          </a:prstGeom>
        </p:spPr>
      </p:pic>
      <p:sp>
        <p:nvSpPr>
          <p:cNvPr id="5" name="TextBox 4"/>
          <p:cNvSpPr txBox="1"/>
          <p:nvPr/>
        </p:nvSpPr>
        <p:spPr>
          <a:xfrm>
            <a:off x="3200400" y="6019800"/>
            <a:ext cx="4387664" cy="646331"/>
          </a:xfrm>
          <a:prstGeom prst="rect">
            <a:avLst/>
          </a:prstGeom>
          <a:noFill/>
        </p:spPr>
        <p:txBody>
          <a:bodyPr wrap="none" rtlCol="0">
            <a:spAutoFit/>
          </a:bodyPr>
          <a:lstStyle/>
          <a:p>
            <a:r>
              <a:rPr lang="en-US" sz="3600" dirty="0" smtClean="0">
                <a:solidFill>
                  <a:srgbClr val="0000FF"/>
                </a:solidFill>
              </a:rPr>
              <a:t>http://sun360.mit.edu</a:t>
            </a:r>
            <a:endParaRPr lang="en-US" sz="3600" dirty="0">
              <a:solidFill>
                <a:srgbClr val="0000FF"/>
              </a:solidFill>
            </a:endParaRPr>
          </a:p>
        </p:txBody>
      </p:sp>
    </p:spTree>
    <p:extLst>
      <p:ext uri="{BB962C8B-B14F-4D97-AF65-F5344CB8AC3E}">
        <p14:creationId xmlns:p14="http://schemas.microsoft.com/office/powerpoint/2010/main" xmlns="" val="1034110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1629392" y="3505200"/>
            <a:ext cx="5838208"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Testing Time</a:t>
            </a:r>
            <a:endParaRPr lang="en-US" dirty="0"/>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990600" y="1317117"/>
            <a:ext cx="458776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638800" y="1469517"/>
            <a:ext cx="2445126" cy="2035683"/>
          </a:xfrm>
          <a:prstGeom prst="rect">
            <a:avLst/>
          </a:prstGeom>
        </p:spPr>
      </p:pic>
    </p:spTree>
    <p:extLst>
      <p:ext uri="{BB962C8B-B14F-4D97-AF65-F5344CB8AC3E}">
        <p14:creationId xmlns:p14="http://schemas.microsoft.com/office/powerpoint/2010/main" xmlns="" val="3215597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66800" y="1295400"/>
            <a:ext cx="7162800" cy="3581400"/>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dirty="0" smtClean="0"/>
              <a:t>Sample Normal Photos from Panorama</a:t>
            </a:r>
            <a:endParaRPr lang="en-US" dirty="0"/>
          </a:p>
        </p:txBody>
      </p:sp>
    </p:spTree>
    <p:extLst>
      <p:ext uri="{BB962C8B-B14F-4D97-AF65-F5344CB8AC3E}">
        <p14:creationId xmlns:p14="http://schemas.microsoft.com/office/powerpoint/2010/main" xmlns="" val="3309038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66800" y="1295400"/>
            <a:ext cx="7162800" cy="3581400"/>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dirty="0" smtClean="0"/>
              <a:t>Sample Normal Photos from Panorama</a:t>
            </a:r>
            <a:endParaRPr lang="en-US" dirty="0"/>
          </a:p>
        </p:txBody>
      </p:sp>
      <p:pic>
        <p:nvPicPr>
          <p:cNvPr id="2054" name="Picture 6"/>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81000" y="5317632"/>
            <a:ext cx="1338773" cy="1004080"/>
          </a:xfrm>
          <a:prstGeom prst="rect">
            <a:avLst/>
          </a:prstGeom>
          <a:noFill/>
          <a:ln w="9525">
            <a:noFill/>
            <a:miter lim="800000"/>
            <a:headEnd/>
            <a:tailEnd/>
          </a:ln>
          <a:effectLst/>
        </p:spPr>
      </p:pic>
      <p:sp>
        <p:nvSpPr>
          <p:cNvPr id="5" name="Process 4"/>
          <p:cNvSpPr/>
          <p:nvPr/>
        </p:nvSpPr>
        <p:spPr>
          <a:xfrm>
            <a:off x="1066800" y="2590800"/>
            <a:ext cx="1295400" cy="990600"/>
          </a:xfrm>
          <a:prstGeom prst="flowChartProcess">
            <a:avLst/>
          </a:prstGeom>
          <a:noFill/>
          <a:ln w="76200" cmpd="sng">
            <a:solidFill>
              <a:srgbClr val="05FF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011446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66800" y="1295400"/>
            <a:ext cx="7162800" cy="3581400"/>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dirty="0" smtClean="0"/>
              <a:t>Sample Normal Photos from Panorama</a:t>
            </a:r>
            <a:endParaRPr lang="en-US" dirty="0"/>
          </a:p>
        </p:txBody>
      </p:sp>
      <p:pic>
        <p:nvPicPr>
          <p:cNvPr id="2054" name="Picture 6"/>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81000" y="5317632"/>
            <a:ext cx="1338773" cy="100408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803290" y="5317632"/>
            <a:ext cx="1338773" cy="1004080"/>
          </a:xfrm>
          <a:prstGeom prst="rect">
            <a:avLst/>
          </a:prstGeom>
          <a:noFill/>
          <a:ln w="9525">
            <a:noFill/>
            <a:miter lim="800000"/>
            <a:headEnd/>
            <a:tailEnd/>
          </a:ln>
          <a:effectLst/>
        </p:spPr>
      </p:pic>
      <p:sp>
        <p:nvSpPr>
          <p:cNvPr id="5" name="Process 4"/>
          <p:cNvSpPr/>
          <p:nvPr/>
        </p:nvSpPr>
        <p:spPr>
          <a:xfrm>
            <a:off x="2164956" y="2590800"/>
            <a:ext cx="1295400" cy="990600"/>
          </a:xfrm>
          <a:prstGeom prst="flowChartProcess">
            <a:avLst/>
          </a:prstGeom>
          <a:noFill/>
          <a:ln w="76200" cmpd="sng">
            <a:solidFill>
              <a:srgbClr val="05FF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20713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66800" y="1295400"/>
            <a:ext cx="7162800" cy="3581400"/>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dirty="0" smtClean="0"/>
              <a:t>Sample Normal Photos from Panorama</a:t>
            </a:r>
            <a:endParaRPr lang="en-US" dirty="0"/>
          </a:p>
        </p:txBody>
      </p:sp>
      <p:pic>
        <p:nvPicPr>
          <p:cNvPr id="2054" name="Picture 6"/>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81000" y="5317632"/>
            <a:ext cx="1338773" cy="100408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803290" y="5317632"/>
            <a:ext cx="1338773" cy="100408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233557" y="5317632"/>
            <a:ext cx="1338773" cy="1004080"/>
          </a:xfrm>
          <a:prstGeom prst="rect">
            <a:avLst/>
          </a:prstGeom>
          <a:noFill/>
          <a:ln w="9525">
            <a:noFill/>
            <a:miter lim="800000"/>
            <a:headEnd/>
            <a:tailEnd/>
          </a:ln>
          <a:effectLst/>
        </p:spPr>
      </p:pic>
      <p:sp>
        <p:nvSpPr>
          <p:cNvPr id="5" name="Process 4"/>
          <p:cNvSpPr/>
          <p:nvPr/>
        </p:nvSpPr>
        <p:spPr>
          <a:xfrm>
            <a:off x="3276600" y="2590800"/>
            <a:ext cx="1295400" cy="990600"/>
          </a:xfrm>
          <a:prstGeom prst="flowChartProcess">
            <a:avLst/>
          </a:prstGeom>
          <a:noFill/>
          <a:ln w="76200" cmpd="sng">
            <a:solidFill>
              <a:srgbClr val="05FF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97884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66800" y="1295400"/>
            <a:ext cx="7162800" cy="3581400"/>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dirty="0" smtClean="0"/>
              <a:t>Sample Normal Photos from Panorama</a:t>
            </a:r>
            <a:endParaRPr lang="en-US" dirty="0"/>
          </a:p>
        </p:txBody>
      </p:sp>
      <p:pic>
        <p:nvPicPr>
          <p:cNvPr id="2054" name="Picture 6"/>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81000" y="5317632"/>
            <a:ext cx="1338773" cy="100408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803290" y="5317632"/>
            <a:ext cx="1338773" cy="100408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233557" y="5317632"/>
            <a:ext cx="1338773" cy="1004080"/>
          </a:xfrm>
          <a:prstGeom prst="rect">
            <a:avLst/>
          </a:prstGeom>
          <a:noFill/>
          <a:ln w="9525">
            <a:noFill/>
            <a:miter lim="800000"/>
            <a:headEnd/>
            <a:tailEnd/>
          </a:ln>
          <a:effectLst/>
        </p:spPr>
      </p:pic>
      <p:pic>
        <p:nvPicPr>
          <p:cNvPr id="2057" name="Picture 9"/>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655847" y="5317632"/>
            <a:ext cx="1338773" cy="1004080"/>
          </a:xfrm>
          <a:prstGeom prst="rect">
            <a:avLst/>
          </a:prstGeom>
          <a:noFill/>
          <a:ln w="9525">
            <a:noFill/>
            <a:miter lim="800000"/>
            <a:headEnd/>
            <a:tailEnd/>
          </a:ln>
          <a:effectLst/>
        </p:spPr>
      </p:pic>
      <p:sp>
        <p:nvSpPr>
          <p:cNvPr id="5" name="Process 4"/>
          <p:cNvSpPr/>
          <p:nvPr/>
        </p:nvSpPr>
        <p:spPr>
          <a:xfrm>
            <a:off x="4495800" y="2590800"/>
            <a:ext cx="1295400" cy="990600"/>
          </a:xfrm>
          <a:prstGeom prst="flowChartProcess">
            <a:avLst/>
          </a:prstGeom>
          <a:noFill/>
          <a:ln w="76200" cmpd="sng">
            <a:solidFill>
              <a:srgbClr val="05FF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78544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66800" y="1295400"/>
            <a:ext cx="7162800" cy="3581400"/>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dirty="0" smtClean="0"/>
              <a:t>Sample Normal Photos from Panorama</a:t>
            </a:r>
            <a:endParaRPr lang="en-US" dirty="0"/>
          </a:p>
        </p:txBody>
      </p:sp>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078137" y="5317632"/>
            <a:ext cx="1338773" cy="1004080"/>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381000" y="5317632"/>
            <a:ext cx="1338773" cy="1004080"/>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1803290" y="5317632"/>
            <a:ext cx="1338773" cy="1004080"/>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3233557" y="5317632"/>
            <a:ext cx="1338773" cy="1004080"/>
          </a:xfrm>
          <a:prstGeom prst="rect">
            <a:avLst/>
          </a:prstGeom>
          <a:noFill/>
          <a:ln w="9525">
            <a:noFill/>
            <a:miter lim="800000"/>
            <a:headEnd/>
            <a:tailEnd/>
          </a:ln>
          <a:effectLst/>
        </p:spPr>
      </p:pic>
      <p:pic>
        <p:nvPicPr>
          <p:cNvPr id="2057" name="Picture 9"/>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4655847" y="5317632"/>
            <a:ext cx="1338773" cy="1004080"/>
          </a:xfrm>
          <a:prstGeom prst="rect">
            <a:avLst/>
          </a:prstGeom>
          <a:noFill/>
          <a:ln w="9525">
            <a:noFill/>
            <a:miter lim="800000"/>
            <a:headEnd/>
            <a:tailEnd/>
          </a:ln>
          <a:effectLst/>
        </p:spPr>
      </p:pic>
      <p:sp>
        <p:nvSpPr>
          <p:cNvPr id="5" name="Process 4"/>
          <p:cNvSpPr/>
          <p:nvPr/>
        </p:nvSpPr>
        <p:spPr>
          <a:xfrm>
            <a:off x="5715000" y="2590800"/>
            <a:ext cx="1295400" cy="990600"/>
          </a:xfrm>
          <a:prstGeom prst="flowChartProcess">
            <a:avLst/>
          </a:prstGeom>
          <a:noFill/>
          <a:ln w="76200" cmpd="sng">
            <a:solidFill>
              <a:srgbClr val="05FF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14848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Pose Recognition</a:t>
            </a:r>
            <a:endParaRPr lang="en-US" dirty="0"/>
          </a:p>
        </p:txBody>
      </p:sp>
      <p:pic>
        <p:nvPicPr>
          <p:cNvPr id="2065" name="Picture 17" descr="Z:\csail\vision-videolabelme\people\jxiao\talks\standford_2012\tv\tv1.pn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97931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66800" y="1295400"/>
            <a:ext cx="7162800" cy="3581400"/>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dirty="0" smtClean="0"/>
              <a:t>Sample Normal Photos from Panorama</a:t>
            </a:r>
            <a:endParaRPr lang="en-US" dirty="0"/>
          </a:p>
        </p:txBody>
      </p:sp>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078137" y="5317632"/>
            <a:ext cx="1338773" cy="100408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7500427" y="5317632"/>
            <a:ext cx="1338773" cy="1004080"/>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81000" y="5317632"/>
            <a:ext cx="1338773" cy="1004080"/>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1803290" y="5317632"/>
            <a:ext cx="1338773" cy="1004080"/>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3233557" y="5317632"/>
            <a:ext cx="1338773" cy="1004080"/>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4655847" y="5317632"/>
            <a:ext cx="1338773" cy="1004080"/>
          </a:xfrm>
          <a:prstGeom prst="rect">
            <a:avLst/>
          </a:prstGeom>
          <a:noFill/>
          <a:ln w="9525">
            <a:noFill/>
            <a:miter lim="800000"/>
            <a:headEnd/>
            <a:tailEnd/>
          </a:ln>
          <a:effectLst/>
        </p:spPr>
      </p:pic>
      <p:sp>
        <p:nvSpPr>
          <p:cNvPr id="5" name="Process 4"/>
          <p:cNvSpPr/>
          <p:nvPr/>
        </p:nvSpPr>
        <p:spPr>
          <a:xfrm>
            <a:off x="6934200" y="2590800"/>
            <a:ext cx="1295400" cy="990600"/>
          </a:xfrm>
          <a:prstGeom prst="flowChartProcess">
            <a:avLst/>
          </a:prstGeom>
          <a:noFill/>
          <a:ln w="76200" cmpd="sng">
            <a:solidFill>
              <a:srgbClr val="05FF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252822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Aligned Panorama</a:t>
            </a:r>
            <a:endParaRPr lang="en-US" dirty="0"/>
          </a:p>
        </p:txBody>
      </p:sp>
      <p:pic>
        <p:nvPicPr>
          <p:cNvPr id="3074" name="Picture 2"/>
          <p:cNvPicPr>
            <a:picLocks noChangeAspect="1" noChangeArrowheads="1"/>
          </p:cNvPicPr>
          <p:nvPr/>
        </p:nvPicPr>
        <p:blipFill>
          <a:blip r:embed="rId3"/>
          <a:srcRect/>
          <a:stretch>
            <a:fillRect/>
          </a:stretch>
        </p:blipFill>
        <p:spPr bwMode="auto">
          <a:xfrm>
            <a:off x="457200" y="5410200"/>
            <a:ext cx="2438400" cy="12192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457200" y="4114800"/>
            <a:ext cx="2438400" cy="1219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457200" y="2819400"/>
            <a:ext cx="2438400" cy="12192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a:srcRect/>
          <a:stretch>
            <a:fillRect/>
          </a:stretch>
        </p:blipFill>
        <p:spPr bwMode="auto">
          <a:xfrm>
            <a:off x="457200" y="1524000"/>
            <a:ext cx="2438400" cy="121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971800" y="1828800"/>
            <a:ext cx="914400" cy="6858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962400" y="1828800"/>
            <a:ext cx="914400" cy="6858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953000" y="1828800"/>
            <a:ext cx="914400" cy="6858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5943600" y="1828800"/>
            <a:ext cx="914400" cy="6858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934200" y="1828800"/>
            <a:ext cx="914400" cy="685800"/>
          </a:xfrm>
          <a:prstGeom prst="rect">
            <a:avLst/>
          </a:prstGeom>
          <a:noFill/>
          <a:ln w="9525">
            <a:noFill/>
            <a:miter lim="800000"/>
            <a:headEnd/>
            <a:tailEnd/>
          </a:ln>
          <a:effectLst/>
        </p:spPr>
      </p:pic>
      <p:pic>
        <p:nvPicPr>
          <p:cNvPr id="2057" name="Picture 9"/>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7924800" y="1828800"/>
            <a:ext cx="914400" cy="68580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2971800" y="3048000"/>
            <a:ext cx="914400" cy="68580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3962400" y="3048000"/>
            <a:ext cx="914400" cy="68580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4953000" y="3048000"/>
            <a:ext cx="914400" cy="68580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5943600" y="3048000"/>
            <a:ext cx="914400" cy="68580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6934200" y="3048000"/>
            <a:ext cx="914400" cy="68580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7924800" y="3048000"/>
            <a:ext cx="914400" cy="685800"/>
          </a:xfrm>
          <a:prstGeom prst="rect">
            <a:avLst/>
          </a:prstGeom>
          <a:noFill/>
          <a:ln w="9525">
            <a:noFill/>
            <a:miter lim="800000"/>
            <a:headEnd/>
            <a:tailEnd/>
          </a:ln>
          <a:effectLst/>
        </p:spPr>
      </p:pic>
      <p:pic>
        <p:nvPicPr>
          <p:cNvPr id="2064" name="Picture 16"/>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2971800" y="4419600"/>
            <a:ext cx="914400" cy="685800"/>
          </a:xfrm>
          <a:prstGeom prst="rect">
            <a:avLst/>
          </a:prstGeom>
          <a:noFill/>
          <a:ln w="9525">
            <a:noFill/>
            <a:miter lim="800000"/>
            <a:headEnd/>
            <a:tailEnd/>
          </a:ln>
          <a:effectLst/>
        </p:spPr>
      </p:pic>
      <p:pic>
        <p:nvPicPr>
          <p:cNvPr id="2065" name="Picture 17"/>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3962400" y="4419600"/>
            <a:ext cx="914400" cy="685800"/>
          </a:xfrm>
          <a:prstGeom prst="rect">
            <a:avLst/>
          </a:prstGeom>
          <a:noFill/>
          <a:ln w="9525">
            <a:noFill/>
            <a:miter lim="800000"/>
            <a:headEnd/>
            <a:tailEnd/>
          </a:ln>
          <a:effectLst/>
        </p:spPr>
      </p:pic>
      <p:pic>
        <p:nvPicPr>
          <p:cNvPr id="2066" name="Picture 18"/>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4953000" y="4419600"/>
            <a:ext cx="914400" cy="685800"/>
          </a:xfrm>
          <a:prstGeom prst="rect">
            <a:avLst/>
          </a:prstGeom>
          <a:noFill/>
          <a:ln w="9525">
            <a:noFill/>
            <a:miter lim="800000"/>
            <a:headEnd/>
            <a:tailEnd/>
          </a:ln>
          <a:effectLst/>
        </p:spPr>
      </p:pic>
      <p:pic>
        <p:nvPicPr>
          <p:cNvPr id="2067" name="Picture 19"/>
          <p:cNvPicPr>
            <a:picLocks noChangeAspect="1" noChangeArrowheads="1"/>
          </p:cNvPicPr>
          <p:nvPr/>
        </p:nvPicPr>
        <p:blipFill>
          <a:blip r:embed="rId18" cstate="screen">
            <a:extLst>
              <a:ext uri="{28A0092B-C50C-407E-A947-70E740481C1C}">
                <a14:useLocalDpi xmlns:a14="http://schemas.microsoft.com/office/drawing/2010/main" xmlns=""/>
              </a:ext>
            </a:extLst>
          </a:blip>
          <a:srcRect/>
          <a:stretch>
            <a:fillRect/>
          </a:stretch>
        </p:blipFill>
        <p:spPr bwMode="auto">
          <a:xfrm>
            <a:off x="5943600" y="4419600"/>
            <a:ext cx="914400" cy="685800"/>
          </a:xfrm>
          <a:prstGeom prst="rect">
            <a:avLst/>
          </a:prstGeom>
          <a:noFill/>
          <a:ln w="9525">
            <a:noFill/>
            <a:miter lim="800000"/>
            <a:headEnd/>
            <a:tailEnd/>
          </a:ln>
          <a:effectLst/>
        </p:spPr>
      </p:pic>
      <p:pic>
        <p:nvPicPr>
          <p:cNvPr id="2068" name="Picture 20"/>
          <p:cNvPicPr>
            <a:picLocks noChangeAspect="1" noChangeArrowheads="1"/>
          </p:cNvPicPr>
          <p:nvPr/>
        </p:nvPicPr>
        <p:blipFill>
          <a:blip r:embed="rId19" cstate="screen">
            <a:extLst>
              <a:ext uri="{28A0092B-C50C-407E-A947-70E740481C1C}">
                <a14:useLocalDpi xmlns:a14="http://schemas.microsoft.com/office/drawing/2010/main" xmlns=""/>
              </a:ext>
            </a:extLst>
          </a:blip>
          <a:srcRect/>
          <a:stretch>
            <a:fillRect/>
          </a:stretch>
        </p:blipFill>
        <p:spPr bwMode="auto">
          <a:xfrm>
            <a:off x="6934200" y="4419600"/>
            <a:ext cx="914400" cy="685800"/>
          </a:xfrm>
          <a:prstGeom prst="rect">
            <a:avLst/>
          </a:prstGeom>
          <a:noFill/>
          <a:ln w="9525">
            <a:noFill/>
            <a:miter lim="800000"/>
            <a:headEnd/>
            <a:tailEnd/>
          </a:ln>
          <a:effectLst/>
        </p:spPr>
      </p:pic>
      <p:pic>
        <p:nvPicPr>
          <p:cNvPr id="2069" name="Picture 21"/>
          <p:cNvPicPr>
            <a:picLocks noChangeAspect="1" noChangeArrowheads="1"/>
          </p:cNvPicPr>
          <p:nvPr/>
        </p:nvPicPr>
        <p:blipFill>
          <a:blip r:embed="rId20" cstate="screen">
            <a:extLst>
              <a:ext uri="{28A0092B-C50C-407E-A947-70E740481C1C}">
                <a14:useLocalDpi xmlns:a14="http://schemas.microsoft.com/office/drawing/2010/main" xmlns=""/>
              </a:ext>
            </a:extLst>
          </a:blip>
          <a:srcRect/>
          <a:stretch>
            <a:fillRect/>
          </a:stretch>
        </p:blipFill>
        <p:spPr bwMode="auto">
          <a:xfrm>
            <a:off x="7924800" y="4419600"/>
            <a:ext cx="914400" cy="685800"/>
          </a:xfrm>
          <a:prstGeom prst="rect">
            <a:avLst/>
          </a:prstGeom>
          <a:noFill/>
          <a:ln w="9525">
            <a:noFill/>
            <a:miter lim="800000"/>
            <a:headEnd/>
            <a:tailEnd/>
          </a:ln>
          <a:effectLst/>
        </p:spPr>
      </p:pic>
      <p:pic>
        <p:nvPicPr>
          <p:cNvPr id="2070" name="Picture 22"/>
          <p:cNvPicPr>
            <a:picLocks noChangeAspect="1" noChangeArrowheads="1"/>
          </p:cNvPicPr>
          <p:nvPr/>
        </p:nvPicPr>
        <p:blipFill>
          <a:blip r:embed="rId21" cstate="screen">
            <a:extLst>
              <a:ext uri="{28A0092B-C50C-407E-A947-70E740481C1C}">
                <a14:useLocalDpi xmlns:a14="http://schemas.microsoft.com/office/drawing/2010/main" xmlns=""/>
              </a:ext>
            </a:extLst>
          </a:blip>
          <a:srcRect/>
          <a:stretch>
            <a:fillRect/>
          </a:stretch>
        </p:blipFill>
        <p:spPr bwMode="auto">
          <a:xfrm>
            <a:off x="2971800" y="5715000"/>
            <a:ext cx="914400" cy="685800"/>
          </a:xfrm>
          <a:prstGeom prst="rect">
            <a:avLst/>
          </a:prstGeom>
          <a:noFill/>
          <a:ln w="9525">
            <a:noFill/>
            <a:miter lim="800000"/>
            <a:headEnd/>
            <a:tailEnd/>
          </a:ln>
          <a:effectLst/>
        </p:spPr>
      </p:pic>
      <p:pic>
        <p:nvPicPr>
          <p:cNvPr id="2071" name="Picture 23"/>
          <p:cNvPicPr>
            <a:picLocks noChangeAspect="1" noChangeArrowheads="1"/>
          </p:cNvPicPr>
          <p:nvPr/>
        </p:nvPicPr>
        <p:blipFill>
          <a:blip r:embed="rId22" cstate="screen">
            <a:extLst>
              <a:ext uri="{28A0092B-C50C-407E-A947-70E740481C1C}">
                <a14:useLocalDpi xmlns:a14="http://schemas.microsoft.com/office/drawing/2010/main" xmlns=""/>
              </a:ext>
            </a:extLst>
          </a:blip>
          <a:srcRect/>
          <a:stretch>
            <a:fillRect/>
          </a:stretch>
        </p:blipFill>
        <p:spPr bwMode="auto">
          <a:xfrm>
            <a:off x="3962400" y="5715000"/>
            <a:ext cx="914400" cy="685800"/>
          </a:xfrm>
          <a:prstGeom prst="rect">
            <a:avLst/>
          </a:prstGeom>
          <a:noFill/>
          <a:ln w="9525">
            <a:noFill/>
            <a:miter lim="800000"/>
            <a:headEnd/>
            <a:tailEnd/>
          </a:ln>
          <a:effectLst/>
        </p:spPr>
      </p:pic>
      <p:pic>
        <p:nvPicPr>
          <p:cNvPr id="2072" name="Picture 24"/>
          <p:cNvPicPr>
            <a:picLocks noChangeAspect="1" noChangeArrowheads="1"/>
          </p:cNvPicPr>
          <p:nvPr/>
        </p:nvPicPr>
        <p:blipFill>
          <a:blip r:embed="rId23" cstate="screen">
            <a:extLst>
              <a:ext uri="{28A0092B-C50C-407E-A947-70E740481C1C}">
                <a14:useLocalDpi xmlns:a14="http://schemas.microsoft.com/office/drawing/2010/main" xmlns=""/>
              </a:ext>
            </a:extLst>
          </a:blip>
          <a:srcRect/>
          <a:stretch>
            <a:fillRect/>
          </a:stretch>
        </p:blipFill>
        <p:spPr bwMode="auto">
          <a:xfrm>
            <a:off x="4953000" y="5715000"/>
            <a:ext cx="914400" cy="685800"/>
          </a:xfrm>
          <a:prstGeom prst="rect">
            <a:avLst/>
          </a:prstGeom>
          <a:noFill/>
          <a:ln w="9525">
            <a:noFill/>
            <a:miter lim="800000"/>
            <a:headEnd/>
            <a:tailEnd/>
          </a:ln>
          <a:effectLst/>
        </p:spPr>
      </p:pic>
      <p:pic>
        <p:nvPicPr>
          <p:cNvPr id="2073" name="Picture 25"/>
          <p:cNvPicPr>
            <a:picLocks noChangeAspect="1" noChangeArrowheads="1"/>
          </p:cNvPicPr>
          <p:nvPr/>
        </p:nvPicPr>
        <p:blipFill>
          <a:blip r:embed="rId24" cstate="screen">
            <a:extLst>
              <a:ext uri="{28A0092B-C50C-407E-A947-70E740481C1C}">
                <a14:useLocalDpi xmlns:a14="http://schemas.microsoft.com/office/drawing/2010/main" xmlns=""/>
              </a:ext>
            </a:extLst>
          </a:blip>
          <a:srcRect/>
          <a:stretch>
            <a:fillRect/>
          </a:stretch>
        </p:blipFill>
        <p:spPr bwMode="auto">
          <a:xfrm>
            <a:off x="5943600" y="5715000"/>
            <a:ext cx="914400" cy="685800"/>
          </a:xfrm>
          <a:prstGeom prst="rect">
            <a:avLst/>
          </a:prstGeom>
          <a:noFill/>
          <a:ln w="9525">
            <a:noFill/>
            <a:miter lim="800000"/>
            <a:headEnd/>
            <a:tailEnd/>
          </a:ln>
          <a:effectLst/>
        </p:spPr>
      </p:pic>
      <p:pic>
        <p:nvPicPr>
          <p:cNvPr id="2074" name="Picture 26"/>
          <p:cNvPicPr>
            <a:picLocks noChangeAspect="1" noChangeArrowheads="1"/>
          </p:cNvPicPr>
          <p:nvPr/>
        </p:nvPicPr>
        <p:blipFill>
          <a:blip r:embed="rId25" cstate="screen">
            <a:extLst>
              <a:ext uri="{28A0092B-C50C-407E-A947-70E740481C1C}">
                <a14:useLocalDpi xmlns:a14="http://schemas.microsoft.com/office/drawing/2010/main" xmlns=""/>
              </a:ext>
            </a:extLst>
          </a:blip>
          <a:srcRect/>
          <a:stretch>
            <a:fillRect/>
          </a:stretch>
        </p:blipFill>
        <p:spPr bwMode="auto">
          <a:xfrm>
            <a:off x="6934200" y="5734050"/>
            <a:ext cx="889000" cy="666750"/>
          </a:xfrm>
          <a:prstGeom prst="rect">
            <a:avLst/>
          </a:prstGeom>
          <a:noFill/>
          <a:ln w="9525">
            <a:noFill/>
            <a:miter lim="800000"/>
            <a:headEnd/>
            <a:tailEnd/>
          </a:ln>
          <a:effectLst/>
        </p:spPr>
      </p:pic>
      <p:pic>
        <p:nvPicPr>
          <p:cNvPr id="2075" name="Picture 27"/>
          <p:cNvPicPr>
            <a:picLocks noChangeAspect="1" noChangeArrowheads="1"/>
          </p:cNvPicPr>
          <p:nvPr/>
        </p:nvPicPr>
        <p:blipFill>
          <a:blip r:embed="rId26" cstate="screen">
            <a:extLst>
              <a:ext uri="{28A0092B-C50C-407E-A947-70E740481C1C}">
                <a14:useLocalDpi xmlns:a14="http://schemas.microsoft.com/office/drawing/2010/main" xmlns=""/>
              </a:ext>
            </a:extLst>
          </a:blip>
          <a:srcRect/>
          <a:stretch>
            <a:fillRect/>
          </a:stretch>
        </p:blipFill>
        <p:spPr bwMode="auto">
          <a:xfrm>
            <a:off x="7924800" y="5715000"/>
            <a:ext cx="914400" cy="6858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27"/>
          <a:srcRect/>
          <a:stretch>
            <a:fillRect/>
          </a:stretch>
        </p:blipFill>
        <p:spPr bwMode="auto">
          <a:xfrm>
            <a:off x="457200" y="5410200"/>
            <a:ext cx="2438400" cy="12192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28"/>
          <a:srcRect/>
          <a:stretch>
            <a:fillRect/>
          </a:stretch>
        </p:blipFill>
        <p:spPr bwMode="auto">
          <a:xfrm>
            <a:off x="457200" y="4114800"/>
            <a:ext cx="2438400" cy="1219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29"/>
          <a:srcRect/>
          <a:stretch>
            <a:fillRect/>
          </a:stretch>
        </p:blipFill>
        <p:spPr bwMode="auto">
          <a:xfrm>
            <a:off x="457200" y="2819400"/>
            <a:ext cx="2438400" cy="12192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30"/>
          <a:srcRect/>
          <a:stretch>
            <a:fillRect/>
          </a:stretch>
        </p:blipFill>
        <p:spPr bwMode="auto">
          <a:xfrm>
            <a:off x="457200" y="1524000"/>
            <a:ext cx="2438400" cy="1219200"/>
          </a:xfrm>
          <a:prstGeom prst="rect">
            <a:avLst/>
          </a:prstGeom>
          <a:noFill/>
          <a:ln w="9525">
            <a:noFill/>
            <a:miter lim="800000"/>
            <a:headEnd/>
            <a:tailEnd/>
          </a:ln>
          <a:effectLst/>
        </p:spPr>
      </p:pic>
      <p:sp>
        <p:nvSpPr>
          <p:cNvPr id="41" name="Title 1"/>
          <p:cNvSpPr>
            <a:spLocks noGrp="1"/>
          </p:cNvSpPr>
          <p:nvPr>
            <p:ph type="title"/>
          </p:nvPr>
        </p:nvSpPr>
        <p:spPr>
          <a:xfrm>
            <a:off x="0" y="274638"/>
            <a:ext cx="9144000" cy="1143000"/>
          </a:xfrm>
        </p:spPr>
        <p:txBody>
          <a:bodyPr>
            <a:normAutofit/>
          </a:bodyPr>
          <a:lstStyle/>
          <a:p>
            <a:r>
              <a:rPr lang="en-US" dirty="0" smtClean="0"/>
              <a:t>Viewpoint classifier</a:t>
            </a:r>
            <a:endParaRPr lang="en-US" dirty="0"/>
          </a:p>
        </p:txBody>
      </p:sp>
    </p:spTree>
    <p:extLst>
      <p:ext uri="{BB962C8B-B14F-4D97-AF65-F5344CB8AC3E}">
        <p14:creationId xmlns:p14="http://schemas.microsoft.com/office/powerpoint/2010/main" xmlns="" val="26435779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971800" y="1828800"/>
            <a:ext cx="914400" cy="6858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962400" y="1828800"/>
            <a:ext cx="914400" cy="6858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953000" y="1828800"/>
            <a:ext cx="914400" cy="6858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5943600" y="1828800"/>
            <a:ext cx="914400" cy="6858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934200" y="1828800"/>
            <a:ext cx="914400" cy="685800"/>
          </a:xfrm>
          <a:prstGeom prst="rect">
            <a:avLst/>
          </a:prstGeom>
          <a:noFill/>
          <a:ln w="9525">
            <a:noFill/>
            <a:miter lim="800000"/>
            <a:headEnd/>
            <a:tailEnd/>
          </a:ln>
          <a:effectLst/>
        </p:spPr>
      </p:pic>
      <p:pic>
        <p:nvPicPr>
          <p:cNvPr id="2057" name="Picture 9"/>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7924800" y="1828800"/>
            <a:ext cx="914400" cy="68580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2971800" y="3048000"/>
            <a:ext cx="914400" cy="68580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3962400" y="3048000"/>
            <a:ext cx="914400" cy="68580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4953000" y="3048000"/>
            <a:ext cx="914400" cy="68580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5943600" y="3048000"/>
            <a:ext cx="914400" cy="68580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6934200" y="3048000"/>
            <a:ext cx="914400" cy="68580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7924800" y="3048000"/>
            <a:ext cx="914400" cy="685800"/>
          </a:xfrm>
          <a:prstGeom prst="rect">
            <a:avLst/>
          </a:prstGeom>
          <a:noFill/>
          <a:ln w="9525">
            <a:noFill/>
            <a:miter lim="800000"/>
            <a:headEnd/>
            <a:tailEnd/>
          </a:ln>
          <a:effectLst/>
        </p:spPr>
      </p:pic>
      <p:pic>
        <p:nvPicPr>
          <p:cNvPr id="2064" name="Picture 16"/>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2971800" y="4419600"/>
            <a:ext cx="914400" cy="685800"/>
          </a:xfrm>
          <a:prstGeom prst="rect">
            <a:avLst/>
          </a:prstGeom>
          <a:noFill/>
          <a:ln w="9525">
            <a:noFill/>
            <a:miter lim="800000"/>
            <a:headEnd/>
            <a:tailEnd/>
          </a:ln>
          <a:effectLst/>
        </p:spPr>
      </p:pic>
      <p:pic>
        <p:nvPicPr>
          <p:cNvPr id="2065" name="Picture 17"/>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3962400" y="4419600"/>
            <a:ext cx="914400" cy="685800"/>
          </a:xfrm>
          <a:prstGeom prst="rect">
            <a:avLst/>
          </a:prstGeom>
          <a:noFill/>
          <a:ln w="9525">
            <a:noFill/>
            <a:miter lim="800000"/>
            <a:headEnd/>
            <a:tailEnd/>
          </a:ln>
          <a:effectLst/>
        </p:spPr>
      </p:pic>
      <p:pic>
        <p:nvPicPr>
          <p:cNvPr id="2066" name="Picture 18"/>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4953000" y="4419600"/>
            <a:ext cx="914400" cy="685800"/>
          </a:xfrm>
          <a:prstGeom prst="rect">
            <a:avLst/>
          </a:prstGeom>
          <a:noFill/>
          <a:ln w="9525">
            <a:noFill/>
            <a:miter lim="800000"/>
            <a:headEnd/>
            <a:tailEnd/>
          </a:ln>
          <a:effectLst/>
        </p:spPr>
      </p:pic>
      <p:pic>
        <p:nvPicPr>
          <p:cNvPr id="2067" name="Picture 19"/>
          <p:cNvPicPr>
            <a:picLocks noChangeAspect="1" noChangeArrowheads="1"/>
          </p:cNvPicPr>
          <p:nvPr/>
        </p:nvPicPr>
        <p:blipFill>
          <a:blip r:embed="rId18" cstate="screen">
            <a:extLst>
              <a:ext uri="{28A0092B-C50C-407E-A947-70E740481C1C}">
                <a14:useLocalDpi xmlns:a14="http://schemas.microsoft.com/office/drawing/2010/main" xmlns=""/>
              </a:ext>
            </a:extLst>
          </a:blip>
          <a:srcRect/>
          <a:stretch>
            <a:fillRect/>
          </a:stretch>
        </p:blipFill>
        <p:spPr bwMode="auto">
          <a:xfrm>
            <a:off x="5943600" y="4419600"/>
            <a:ext cx="914400" cy="685800"/>
          </a:xfrm>
          <a:prstGeom prst="rect">
            <a:avLst/>
          </a:prstGeom>
          <a:noFill/>
          <a:ln w="9525">
            <a:noFill/>
            <a:miter lim="800000"/>
            <a:headEnd/>
            <a:tailEnd/>
          </a:ln>
          <a:effectLst/>
        </p:spPr>
      </p:pic>
      <p:pic>
        <p:nvPicPr>
          <p:cNvPr id="2068" name="Picture 20"/>
          <p:cNvPicPr>
            <a:picLocks noChangeAspect="1" noChangeArrowheads="1"/>
          </p:cNvPicPr>
          <p:nvPr/>
        </p:nvPicPr>
        <p:blipFill>
          <a:blip r:embed="rId19" cstate="screen">
            <a:extLst>
              <a:ext uri="{28A0092B-C50C-407E-A947-70E740481C1C}">
                <a14:useLocalDpi xmlns:a14="http://schemas.microsoft.com/office/drawing/2010/main" xmlns=""/>
              </a:ext>
            </a:extLst>
          </a:blip>
          <a:srcRect/>
          <a:stretch>
            <a:fillRect/>
          </a:stretch>
        </p:blipFill>
        <p:spPr bwMode="auto">
          <a:xfrm>
            <a:off x="6934200" y="4419600"/>
            <a:ext cx="914400" cy="685800"/>
          </a:xfrm>
          <a:prstGeom prst="rect">
            <a:avLst/>
          </a:prstGeom>
          <a:noFill/>
          <a:ln w="9525">
            <a:noFill/>
            <a:miter lim="800000"/>
            <a:headEnd/>
            <a:tailEnd/>
          </a:ln>
          <a:effectLst/>
        </p:spPr>
      </p:pic>
      <p:pic>
        <p:nvPicPr>
          <p:cNvPr id="2069" name="Picture 21"/>
          <p:cNvPicPr>
            <a:picLocks noChangeAspect="1" noChangeArrowheads="1"/>
          </p:cNvPicPr>
          <p:nvPr/>
        </p:nvPicPr>
        <p:blipFill>
          <a:blip r:embed="rId20" cstate="screen">
            <a:extLst>
              <a:ext uri="{28A0092B-C50C-407E-A947-70E740481C1C}">
                <a14:useLocalDpi xmlns:a14="http://schemas.microsoft.com/office/drawing/2010/main" xmlns=""/>
              </a:ext>
            </a:extLst>
          </a:blip>
          <a:srcRect/>
          <a:stretch>
            <a:fillRect/>
          </a:stretch>
        </p:blipFill>
        <p:spPr bwMode="auto">
          <a:xfrm>
            <a:off x="7924800" y="4419600"/>
            <a:ext cx="914400" cy="685800"/>
          </a:xfrm>
          <a:prstGeom prst="rect">
            <a:avLst/>
          </a:prstGeom>
          <a:noFill/>
          <a:ln w="9525">
            <a:noFill/>
            <a:miter lim="800000"/>
            <a:headEnd/>
            <a:tailEnd/>
          </a:ln>
          <a:effectLst/>
        </p:spPr>
      </p:pic>
      <p:pic>
        <p:nvPicPr>
          <p:cNvPr id="2070" name="Picture 22"/>
          <p:cNvPicPr>
            <a:picLocks noChangeAspect="1" noChangeArrowheads="1"/>
          </p:cNvPicPr>
          <p:nvPr/>
        </p:nvPicPr>
        <p:blipFill>
          <a:blip r:embed="rId21" cstate="screen">
            <a:extLst>
              <a:ext uri="{28A0092B-C50C-407E-A947-70E740481C1C}">
                <a14:useLocalDpi xmlns:a14="http://schemas.microsoft.com/office/drawing/2010/main" xmlns=""/>
              </a:ext>
            </a:extLst>
          </a:blip>
          <a:srcRect/>
          <a:stretch>
            <a:fillRect/>
          </a:stretch>
        </p:blipFill>
        <p:spPr bwMode="auto">
          <a:xfrm>
            <a:off x="2971800" y="5715000"/>
            <a:ext cx="914400" cy="685800"/>
          </a:xfrm>
          <a:prstGeom prst="rect">
            <a:avLst/>
          </a:prstGeom>
          <a:noFill/>
          <a:ln w="9525">
            <a:noFill/>
            <a:miter lim="800000"/>
            <a:headEnd/>
            <a:tailEnd/>
          </a:ln>
          <a:effectLst/>
        </p:spPr>
      </p:pic>
      <p:pic>
        <p:nvPicPr>
          <p:cNvPr id="2071" name="Picture 23"/>
          <p:cNvPicPr>
            <a:picLocks noChangeAspect="1" noChangeArrowheads="1"/>
          </p:cNvPicPr>
          <p:nvPr/>
        </p:nvPicPr>
        <p:blipFill>
          <a:blip r:embed="rId22" cstate="screen">
            <a:extLst>
              <a:ext uri="{28A0092B-C50C-407E-A947-70E740481C1C}">
                <a14:useLocalDpi xmlns:a14="http://schemas.microsoft.com/office/drawing/2010/main" xmlns=""/>
              </a:ext>
            </a:extLst>
          </a:blip>
          <a:srcRect/>
          <a:stretch>
            <a:fillRect/>
          </a:stretch>
        </p:blipFill>
        <p:spPr bwMode="auto">
          <a:xfrm>
            <a:off x="3962400" y="5715000"/>
            <a:ext cx="914400" cy="685800"/>
          </a:xfrm>
          <a:prstGeom prst="rect">
            <a:avLst/>
          </a:prstGeom>
          <a:noFill/>
          <a:ln w="9525">
            <a:noFill/>
            <a:miter lim="800000"/>
            <a:headEnd/>
            <a:tailEnd/>
          </a:ln>
          <a:effectLst/>
        </p:spPr>
      </p:pic>
      <p:pic>
        <p:nvPicPr>
          <p:cNvPr id="2072" name="Picture 24"/>
          <p:cNvPicPr>
            <a:picLocks noChangeAspect="1" noChangeArrowheads="1"/>
          </p:cNvPicPr>
          <p:nvPr/>
        </p:nvPicPr>
        <p:blipFill>
          <a:blip r:embed="rId23" cstate="screen">
            <a:extLst>
              <a:ext uri="{28A0092B-C50C-407E-A947-70E740481C1C}">
                <a14:useLocalDpi xmlns:a14="http://schemas.microsoft.com/office/drawing/2010/main" xmlns=""/>
              </a:ext>
            </a:extLst>
          </a:blip>
          <a:srcRect/>
          <a:stretch>
            <a:fillRect/>
          </a:stretch>
        </p:blipFill>
        <p:spPr bwMode="auto">
          <a:xfrm>
            <a:off x="4953000" y="5715000"/>
            <a:ext cx="914400" cy="685800"/>
          </a:xfrm>
          <a:prstGeom prst="rect">
            <a:avLst/>
          </a:prstGeom>
          <a:noFill/>
          <a:ln w="9525">
            <a:noFill/>
            <a:miter lim="800000"/>
            <a:headEnd/>
            <a:tailEnd/>
          </a:ln>
          <a:effectLst/>
        </p:spPr>
      </p:pic>
      <p:pic>
        <p:nvPicPr>
          <p:cNvPr id="2073" name="Picture 25"/>
          <p:cNvPicPr>
            <a:picLocks noChangeAspect="1" noChangeArrowheads="1"/>
          </p:cNvPicPr>
          <p:nvPr/>
        </p:nvPicPr>
        <p:blipFill>
          <a:blip r:embed="rId24" cstate="screen">
            <a:extLst>
              <a:ext uri="{28A0092B-C50C-407E-A947-70E740481C1C}">
                <a14:useLocalDpi xmlns:a14="http://schemas.microsoft.com/office/drawing/2010/main" xmlns=""/>
              </a:ext>
            </a:extLst>
          </a:blip>
          <a:srcRect/>
          <a:stretch>
            <a:fillRect/>
          </a:stretch>
        </p:blipFill>
        <p:spPr bwMode="auto">
          <a:xfrm>
            <a:off x="5943600" y="5715000"/>
            <a:ext cx="914400" cy="685800"/>
          </a:xfrm>
          <a:prstGeom prst="rect">
            <a:avLst/>
          </a:prstGeom>
          <a:noFill/>
          <a:ln w="9525">
            <a:noFill/>
            <a:miter lim="800000"/>
            <a:headEnd/>
            <a:tailEnd/>
          </a:ln>
          <a:effectLst/>
        </p:spPr>
      </p:pic>
      <p:pic>
        <p:nvPicPr>
          <p:cNvPr id="2074" name="Picture 26"/>
          <p:cNvPicPr>
            <a:picLocks noChangeAspect="1" noChangeArrowheads="1"/>
          </p:cNvPicPr>
          <p:nvPr/>
        </p:nvPicPr>
        <p:blipFill>
          <a:blip r:embed="rId25" cstate="screen">
            <a:extLst>
              <a:ext uri="{28A0092B-C50C-407E-A947-70E740481C1C}">
                <a14:useLocalDpi xmlns:a14="http://schemas.microsoft.com/office/drawing/2010/main" xmlns=""/>
              </a:ext>
            </a:extLst>
          </a:blip>
          <a:srcRect/>
          <a:stretch>
            <a:fillRect/>
          </a:stretch>
        </p:blipFill>
        <p:spPr bwMode="auto">
          <a:xfrm>
            <a:off x="6934200" y="5734050"/>
            <a:ext cx="889000" cy="666750"/>
          </a:xfrm>
          <a:prstGeom prst="rect">
            <a:avLst/>
          </a:prstGeom>
          <a:noFill/>
          <a:ln w="9525">
            <a:noFill/>
            <a:miter lim="800000"/>
            <a:headEnd/>
            <a:tailEnd/>
          </a:ln>
          <a:effectLst/>
        </p:spPr>
      </p:pic>
      <p:pic>
        <p:nvPicPr>
          <p:cNvPr id="2075" name="Picture 27"/>
          <p:cNvPicPr>
            <a:picLocks noChangeAspect="1" noChangeArrowheads="1"/>
          </p:cNvPicPr>
          <p:nvPr/>
        </p:nvPicPr>
        <p:blipFill>
          <a:blip r:embed="rId26" cstate="screen">
            <a:extLst>
              <a:ext uri="{28A0092B-C50C-407E-A947-70E740481C1C}">
                <a14:useLocalDpi xmlns:a14="http://schemas.microsoft.com/office/drawing/2010/main" xmlns=""/>
              </a:ext>
            </a:extLst>
          </a:blip>
          <a:srcRect/>
          <a:stretch>
            <a:fillRect/>
          </a:stretch>
        </p:blipFill>
        <p:spPr bwMode="auto">
          <a:xfrm>
            <a:off x="7924800" y="5715000"/>
            <a:ext cx="914400" cy="6858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27"/>
          <a:srcRect/>
          <a:stretch>
            <a:fillRect/>
          </a:stretch>
        </p:blipFill>
        <p:spPr bwMode="auto">
          <a:xfrm>
            <a:off x="457200" y="5410200"/>
            <a:ext cx="2438400" cy="12192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28"/>
          <a:srcRect/>
          <a:stretch>
            <a:fillRect/>
          </a:stretch>
        </p:blipFill>
        <p:spPr bwMode="auto">
          <a:xfrm>
            <a:off x="457200" y="4114800"/>
            <a:ext cx="2438400" cy="1219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29"/>
          <a:srcRect/>
          <a:stretch>
            <a:fillRect/>
          </a:stretch>
        </p:blipFill>
        <p:spPr bwMode="auto">
          <a:xfrm>
            <a:off x="457200" y="2819400"/>
            <a:ext cx="2438400" cy="12192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30"/>
          <a:srcRect/>
          <a:stretch>
            <a:fillRect/>
          </a:stretch>
        </p:blipFill>
        <p:spPr bwMode="auto">
          <a:xfrm>
            <a:off x="457200" y="1524000"/>
            <a:ext cx="2438400" cy="1219200"/>
          </a:xfrm>
          <a:prstGeom prst="rect">
            <a:avLst/>
          </a:prstGeom>
          <a:noFill/>
          <a:ln w="9525">
            <a:noFill/>
            <a:miter lim="800000"/>
            <a:headEnd/>
            <a:tailEnd/>
          </a:ln>
          <a:effectLst/>
        </p:spPr>
      </p:pic>
      <p:sp>
        <p:nvSpPr>
          <p:cNvPr id="31" name="Pentagon 30"/>
          <p:cNvSpPr/>
          <p:nvPr/>
        </p:nvSpPr>
        <p:spPr>
          <a:xfrm rot="5400000">
            <a:off x="3301032" y="1289352"/>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4276392" y="1289352"/>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3" name="Pentagon 32"/>
          <p:cNvSpPr/>
          <p:nvPr/>
        </p:nvSpPr>
        <p:spPr>
          <a:xfrm rot="5400000">
            <a:off x="5251752" y="1289352"/>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7" name="Pentagon 36"/>
          <p:cNvSpPr/>
          <p:nvPr/>
        </p:nvSpPr>
        <p:spPr>
          <a:xfrm rot="5400000">
            <a:off x="6249610" y="1289352"/>
            <a:ext cx="309638" cy="464457"/>
          </a:xfrm>
          <a:prstGeom prst="homePlat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8" name="Pentagon 37"/>
          <p:cNvSpPr/>
          <p:nvPr/>
        </p:nvSpPr>
        <p:spPr>
          <a:xfrm rot="5400000">
            <a:off x="7224970" y="1289352"/>
            <a:ext cx="309638" cy="464457"/>
          </a:xfrm>
          <a:prstGeom prst="homePlat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9" name="Pentagon 38"/>
          <p:cNvSpPr/>
          <p:nvPr/>
        </p:nvSpPr>
        <p:spPr>
          <a:xfrm rot="5400000">
            <a:off x="8200330" y="1289352"/>
            <a:ext cx="309638" cy="464457"/>
          </a:xfrm>
          <a:prstGeom prst="homePlat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41" name="Title 1"/>
          <p:cNvSpPr>
            <a:spLocks noGrp="1"/>
          </p:cNvSpPr>
          <p:nvPr>
            <p:ph type="title"/>
          </p:nvPr>
        </p:nvSpPr>
        <p:spPr>
          <a:xfrm>
            <a:off x="0" y="274638"/>
            <a:ext cx="9144000" cy="1143000"/>
          </a:xfrm>
        </p:spPr>
        <p:txBody>
          <a:bodyPr>
            <a:normAutofit/>
          </a:bodyPr>
          <a:lstStyle/>
          <a:p>
            <a:r>
              <a:rPr lang="en-US" dirty="0" smtClean="0"/>
              <a:t>Viewpoint classifier</a:t>
            </a:r>
            <a:endParaRPr lang="en-US" dirty="0"/>
          </a:p>
        </p:txBody>
      </p:sp>
    </p:spTree>
    <p:extLst>
      <p:ext uri="{BB962C8B-B14F-4D97-AF65-F5344CB8AC3E}">
        <p14:creationId xmlns:p14="http://schemas.microsoft.com/office/powerpoint/2010/main" xmlns="" val="18153058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Unaligned Views</a:t>
            </a:r>
            <a:endParaRPr lang="en-US" dirty="0"/>
          </a:p>
        </p:txBody>
      </p:sp>
      <p:pic>
        <p:nvPicPr>
          <p:cNvPr id="4" name="Picture 3"/>
          <p:cNvPicPr>
            <a:picLocks noChangeAspect="1" noChangeArrowheads="1"/>
          </p:cNvPicPr>
          <p:nvPr/>
        </p:nvPicPr>
        <p:blipFill>
          <a:blip r:embed="rId3"/>
          <a:srcRect/>
          <a:stretch>
            <a:fillRect/>
          </a:stretch>
        </p:blipFill>
        <p:spPr bwMode="auto">
          <a:xfrm>
            <a:off x="457200" y="1524000"/>
            <a:ext cx="2438400" cy="1219200"/>
          </a:xfrm>
          <a:prstGeom prst="rect">
            <a:avLst/>
          </a:prstGeom>
          <a:noFill/>
          <a:ln w="9525">
            <a:noFill/>
            <a:miter lim="800000"/>
            <a:headEnd/>
            <a:tailEnd/>
          </a:ln>
          <a:effectLst/>
        </p:spPr>
      </p:pic>
      <p:pic>
        <p:nvPicPr>
          <p:cNvPr id="5" name="Picture 4"/>
          <p:cNvPicPr>
            <a:picLocks noChangeAspect="1" noChangeArrowheads="1"/>
          </p:cNvPicPr>
          <p:nvPr/>
        </p:nvPicPr>
        <p:blipFill>
          <a:blip r:embed="rId4"/>
          <a:srcRect/>
          <a:stretch>
            <a:fillRect/>
          </a:stretch>
        </p:blipFill>
        <p:spPr bwMode="auto">
          <a:xfrm>
            <a:off x="457200" y="2819400"/>
            <a:ext cx="2438400" cy="1219200"/>
          </a:xfrm>
          <a:prstGeom prst="rect">
            <a:avLst/>
          </a:prstGeom>
          <a:noFill/>
          <a:ln w="9525">
            <a:noFill/>
            <a:miter lim="800000"/>
            <a:headEnd/>
            <a:tailEnd/>
          </a:ln>
          <a:effectLst/>
        </p:spPr>
      </p:pic>
      <p:pic>
        <p:nvPicPr>
          <p:cNvPr id="6" name="Picture 5"/>
          <p:cNvPicPr>
            <a:picLocks noChangeAspect="1" noChangeArrowheads="1"/>
          </p:cNvPicPr>
          <p:nvPr/>
        </p:nvPicPr>
        <p:blipFill>
          <a:blip r:embed="rId5"/>
          <a:srcRect/>
          <a:stretch>
            <a:fillRect/>
          </a:stretch>
        </p:blipFill>
        <p:spPr bwMode="auto">
          <a:xfrm>
            <a:off x="457200" y="4114800"/>
            <a:ext cx="2438400" cy="1219200"/>
          </a:xfrm>
          <a:prstGeom prst="rect">
            <a:avLst/>
          </a:prstGeom>
          <a:noFill/>
          <a:ln w="9525">
            <a:noFill/>
            <a:miter lim="800000"/>
            <a:headEnd/>
            <a:tailEnd/>
          </a:ln>
          <a:effectLst/>
        </p:spPr>
      </p:pic>
      <p:pic>
        <p:nvPicPr>
          <p:cNvPr id="7" name="Picture 6"/>
          <p:cNvPicPr>
            <a:picLocks noChangeAspect="1" noChangeArrowheads="1"/>
          </p:cNvPicPr>
          <p:nvPr/>
        </p:nvPicPr>
        <p:blipFill>
          <a:blip r:embed="rId6"/>
          <a:srcRect/>
          <a:stretch>
            <a:fillRect/>
          </a:stretch>
        </p:blipFill>
        <p:spPr bwMode="auto">
          <a:xfrm>
            <a:off x="457200" y="5410200"/>
            <a:ext cx="2438400" cy="12192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953000" y="1828800"/>
            <a:ext cx="914400" cy="6858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5943600" y="1828800"/>
            <a:ext cx="914400" cy="6858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6934200" y="1828800"/>
            <a:ext cx="914400" cy="6858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7924800" y="1828800"/>
            <a:ext cx="914400" cy="6858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2971800" y="1828800"/>
            <a:ext cx="914400" cy="685800"/>
          </a:xfrm>
          <a:prstGeom prst="rect">
            <a:avLst/>
          </a:prstGeom>
          <a:noFill/>
          <a:ln w="9525">
            <a:noFill/>
            <a:miter lim="800000"/>
            <a:headEnd/>
            <a:tailEnd/>
          </a:ln>
          <a:effectLst/>
        </p:spPr>
      </p:pic>
      <p:pic>
        <p:nvPicPr>
          <p:cNvPr id="2057" name="Picture 9"/>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3962400" y="1828800"/>
            <a:ext cx="914400" cy="68580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5943600" y="3048000"/>
            <a:ext cx="914400" cy="68580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6934200" y="3048000"/>
            <a:ext cx="914400" cy="68580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7924800" y="3048000"/>
            <a:ext cx="914400" cy="68580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2971800" y="3048000"/>
            <a:ext cx="914400" cy="68580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3962400" y="3048000"/>
            <a:ext cx="914400" cy="68580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18" cstate="screen">
            <a:extLst>
              <a:ext uri="{28A0092B-C50C-407E-A947-70E740481C1C}">
                <a14:useLocalDpi xmlns:a14="http://schemas.microsoft.com/office/drawing/2010/main" xmlns=""/>
              </a:ext>
            </a:extLst>
          </a:blip>
          <a:srcRect/>
          <a:stretch>
            <a:fillRect/>
          </a:stretch>
        </p:blipFill>
        <p:spPr bwMode="auto">
          <a:xfrm>
            <a:off x="4953000" y="3048000"/>
            <a:ext cx="914400" cy="685800"/>
          </a:xfrm>
          <a:prstGeom prst="rect">
            <a:avLst/>
          </a:prstGeom>
          <a:noFill/>
          <a:ln w="9525">
            <a:noFill/>
            <a:miter lim="800000"/>
            <a:headEnd/>
            <a:tailEnd/>
          </a:ln>
          <a:effectLst/>
        </p:spPr>
      </p:pic>
      <p:pic>
        <p:nvPicPr>
          <p:cNvPr id="2064" name="Picture 16"/>
          <p:cNvPicPr>
            <a:picLocks noChangeAspect="1" noChangeArrowheads="1"/>
          </p:cNvPicPr>
          <p:nvPr/>
        </p:nvPicPr>
        <p:blipFill>
          <a:blip r:embed="rId19" cstate="screen">
            <a:extLst>
              <a:ext uri="{28A0092B-C50C-407E-A947-70E740481C1C}">
                <a14:useLocalDpi xmlns:a14="http://schemas.microsoft.com/office/drawing/2010/main" xmlns=""/>
              </a:ext>
            </a:extLst>
          </a:blip>
          <a:srcRect/>
          <a:stretch>
            <a:fillRect/>
          </a:stretch>
        </p:blipFill>
        <p:spPr bwMode="auto">
          <a:xfrm>
            <a:off x="2971800" y="4419600"/>
            <a:ext cx="914400" cy="685800"/>
          </a:xfrm>
          <a:prstGeom prst="rect">
            <a:avLst/>
          </a:prstGeom>
          <a:noFill/>
          <a:ln w="9525">
            <a:noFill/>
            <a:miter lim="800000"/>
            <a:headEnd/>
            <a:tailEnd/>
          </a:ln>
          <a:effectLst/>
        </p:spPr>
      </p:pic>
      <p:pic>
        <p:nvPicPr>
          <p:cNvPr id="2065" name="Picture 17"/>
          <p:cNvPicPr>
            <a:picLocks noChangeAspect="1" noChangeArrowheads="1"/>
          </p:cNvPicPr>
          <p:nvPr/>
        </p:nvPicPr>
        <p:blipFill>
          <a:blip r:embed="rId20" cstate="screen">
            <a:extLst>
              <a:ext uri="{28A0092B-C50C-407E-A947-70E740481C1C}">
                <a14:useLocalDpi xmlns:a14="http://schemas.microsoft.com/office/drawing/2010/main" xmlns=""/>
              </a:ext>
            </a:extLst>
          </a:blip>
          <a:srcRect/>
          <a:stretch>
            <a:fillRect/>
          </a:stretch>
        </p:blipFill>
        <p:spPr bwMode="auto">
          <a:xfrm>
            <a:off x="3962400" y="4419600"/>
            <a:ext cx="914400" cy="685800"/>
          </a:xfrm>
          <a:prstGeom prst="rect">
            <a:avLst/>
          </a:prstGeom>
          <a:noFill/>
          <a:ln w="9525">
            <a:noFill/>
            <a:miter lim="800000"/>
            <a:headEnd/>
            <a:tailEnd/>
          </a:ln>
          <a:effectLst/>
        </p:spPr>
      </p:pic>
      <p:pic>
        <p:nvPicPr>
          <p:cNvPr id="2066" name="Picture 18"/>
          <p:cNvPicPr>
            <a:picLocks noChangeAspect="1" noChangeArrowheads="1"/>
          </p:cNvPicPr>
          <p:nvPr/>
        </p:nvPicPr>
        <p:blipFill>
          <a:blip r:embed="rId21" cstate="screen">
            <a:extLst>
              <a:ext uri="{28A0092B-C50C-407E-A947-70E740481C1C}">
                <a14:useLocalDpi xmlns:a14="http://schemas.microsoft.com/office/drawing/2010/main" xmlns=""/>
              </a:ext>
            </a:extLst>
          </a:blip>
          <a:srcRect/>
          <a:stretch>
            <a:fillRect/>
          </a:stretch>
        </p:blipFill>
        <p:spPr bwMode="auto">
          <a:xfrm>
            <a:off x="4953000" y="4419600"/>
            <a:ext cx="914400" cy="685800"/>
          </a:xfrm>
          <a:prstGeom prst="rect">
            <a:avLst/>
          </a:prstGeom>
          <a:noFill/>
          <a:ln w="9525">
            <a:noFill/>
            <a:miter lim="800000"/>
            <a:headEnd/>
            <a:tailEnd/>
          </a:ln>
          <a:effectLst/>
        </p:spPr>
      </p:pic>
      <p:pic>
        <p:nvPicPr>
          <p:cNvPr id="2067" name="Picture 19"/>
          <p:cNvPicPr>
            <a:picLocks noChangeAspect="1" noChangeArrowheads="1"/>
          </p:cNvPicPr>
          <p:nvPr/>
        </p:nvPicPr>
        <p:blipFill>
          <a:blip r:embed="rId22" cstate="screen">
            <a:extLst>
              <a:ext uri="{28A0092B-C50C-407E-A947-70E740481C1C}">
                <a14:useLocalDpi xmlns:a14="http://schemas.microsoft.com/office/drawing/2010/main" xmlns=""/>
              </a:ext>
            </a:extLst>
          </a:blip>
          <a:srcRect/>
          <a:stretch>
            <a:fillRect/>
          </a:stretch>
        </p:blipFill>
        <p:spPr bwMode="auto">
          <a:xfrm>
            <a:off x="5943600" y="4419600"/>
            <a:ext cx="914400" cy="685800"/>
          </a:xfrm>
          <a:prstGeom prst="rect">
            <a:avLst/>
          </a:prstGeom>
          <a:noFill/>
          <a:ln w="9525">
            <a:noFill/>
            <a:miter lim="800000"/>
            <a:headEnd/>
            <a:tailEnd/>
          </a:ln>
          <a:effectLst/>
        </p:spPr>
      </p:pic>
      <p:pic>
        <p:nvPicPr>
          <p:cNvPr id="2068" name="Picture 20"/>
          <p:cNvPicPr>
            <a:picLocks noChangeAspect="1" noChangeArrowheads="1"/>
          </p:cNvPicPr>
          <p:nvPr/>
        </p:nvPicPr>
        <p:blipFill>
          <a:blip r:embed="rId23" cstate="screen">
            <a:extLst>
              <a:ext uri="{28A0092B-C50C-407E-A947-70E740481C1C}">
                <a14:useLocalDpi xmlns:a14="http://schemas.microsoft.com/office/drawing/2010/main" xmlns=""/>
              </a:ext>
            </a:extLst>
          </a:blip>
          <a:srcRect/>
          <a:stretch>
            <a:fillRect/>
          </a:stretch>
        </p:blipFill>
        <p:spPr bwMode="auto">
          <a:xfrm>
            <a:off x="6934200" y="4419600"/>
            <a:ext cx="914400" cy="685800"/>
          </a:xfrm>
          <a:prstGeom prst="rect">
            <a:avLst/>
          </a:prstGeom>
          <a:noFill/>
          <a:ln w="9525">
            <a:noFill/>
            <a:miter lim="800000"/>
            <a:headEnd/>
            <a:tailEnd/>
          </a:ln>
          <a:effectLst/>
        </p:spPr>
      </p:pic>
      <p:pic>
        <p:nvPicPr>
          <p:cNvPr id="2069" name="Picture 21"/>
          <p:cNvPicPr>
            <a:picLocks noChangeAspect="1" noChangeArrowheads="1"/>
          </p:cNvPicPr>
          <p:nvPr/>
        </p:nvPicPr>
        <p:blipFill>
          <a:blip r:embed="rId24" cstate="screen">
            <a:extLst>
              <a:ext uri="{28A0092B-C50C-407E-A947-70E740481C1C}">
                <a14:useLocalDpi xmlns:a14="http://schemas.microsoft.com/office/drawing/2010/main" xmlns=""/>
              </a:ext>
            </a:extLst>
          </a:blip>
          <a:srcRect/>
          <a:stretch>
            <a:fillRect/>
          </a:stretch>
        </p:blipFill>
        <p:spPr bwMode="auto">
          <a:xfrm>
            <a:off x="7924800" y="4419600"/>
            <a:ext cx="914400" cy="685800"/>
          </a:xfrm>
          <a:prstGeom prst="rect">
            <a:avLst/>
          </a:prstGeom>
          <a:noFill/>
          <a:ln w="9525">
            <a:noFill/>
            <a:miter lim="800000"/>
            <a:headEnd/>
            <a:tailEnd/>
          </a:ln>
          <a:effectLst/>
        </p:spPr>
      </p:pic>
      <p:pic>
        <p:nvPicPr>
          <p:cNvPr id="2070" name="Picture 22"/>
          <p:cNvPicPr>
            <a:picLocks noChangeAspect="1" noChangeArrowheads="1"/>
          </p:cNvPicPr>
          <p:nvPr/>
        </p:nvPicPr>
        <p:blipFill>
          <a:blip r:embed="rId25" cstate="screen">
            <a:extLst>
              <a:ext uri="{28A0092B-C50C-407E-A947-70E740481C1C}">
                <a14:useLocalDpi xmlns:a14="http://schemas.microsoft.com/office/drawing/2010/main" xmlns=""/>
              </a:ext>
            </a:extLst>
          </a:blip>
          <a:srcRect/>
          <a:stretch>
            <a:fillRect/>
          </a:stretch>
        </p:blipFill>
        <p:spPr bwMode="auto">
          <a:xfrm>
            <a:off x="4953000" y="5715000"/>
            <a:ext cx="914400" cy="685800"/>
          </a:xfrm>
          <a:prstGeom prst="rect">
            <a:avLst/>
          </a:prstGeom>
          <a:noFill/>
          <a:ln w="9525">
            <a:noFill/>
            <a:miter lim="800000"/>
            <a:headEnd/>
            <a:tailEnd/>
          </a:ln>
          <a:effectLst/>
        </p:spPr>
      </p:pic>
      <p:pic>
        <p:nvPicPr>
          <p:cNvPr id="2071" name="Picture 23"/>
          <p:cNvPicPr>
            <a:picLocks noChangeAspect="1" noChangeArrowheads="1"/>
          </p:cNvPicPr>
          <p:nvPr/>
        </p:nvPicPr>
        <p:blipFill>
          <a:blip r:embed="rId26" cstate="screen">
            <a:extLst>
              <a:ext uri="{28A0092B-C50C-407E-A947-70E740481C1C}">
                <a14:useLocalDpi xmlns:a14="http://schemas.microsoft.com/office/drawing/2010/main" xmlns=""/>
              </a:ext>
            </a:extLst>
          </a:blip>
          <a:srcRect/>
          <a:stretch>
            <a:fillRect/>
          </a:stretch>
        </p:blipFill>
        <p:spPr bwMode="auto">
          <a:xfrm>
            <a:off x="5943600" y="5715000"/>
            <a:ext cx="914400" cy="685800"/>
          </a:xfrm>
          <a:prstGeom prst="rect">
            <a:avLst/>
          </a:prstGeom>
          <a:noFill/>
          <a:ln w="9525">
            <a:noFill/>
            <a:miter lim="800000"/>
            <a:headEnd/>
            <a:tailEnd/>
          </a:ln>
          <a:effectLst/>
        </p:spPr>
      </p:pic>
      <p:pic>
        <p:nvPicPr>
          <p:cNvPr id="2072" name="Picture 24"/>
          <p:cNvPicPr>
            <a:picLocks noChangeAspect="1" noChangeArrowheads="1"/>
          </p:cNvPicPr>
          <p:nvPr/>
        </p:nvPicPr>
        <p:blipFill>
          <a:blip r:embed="rId27" cstate="screen">
            <a:extLst>
              <a:ext uri="{28A0092B-C50C-407E-A947-70E740481C1C}">
                <a14:useLocalDpi xmlns:a14="http://schemas.microsoft.com/office/drawing/2010/main" xmlns=""/>
              </a:ext>
            </a:extLst>
          </a:blip>
          <a:srcRect/>
          <a:stretch>
            <a:fillRect/>
          </a:stretch>
        </p:blipFill>
        <p:spPr bwMode="auto">
          <a:xfrm>
            <a:off x="6934200" y="5715000"/>
            <a:ext cx="914400" cy="685800"/>
          </a:xfrm>
          <a:prstGeom prst="rect">
            <a:avLst/>
          </a:prstGeom>
          <a:noFill/>
          <a:ln w="9525">
            <a:noFill/>
            <a:miter lim="800000"/>
            <a:headEnd/>
            <a:tailEnd/>
          </a:ln>
          <a:effectLst/>
        </p:spPr>
      </p:pic>
      <p:pic>
        <p:nvPicPr>
          <p:cNvPr id="2073" name="Picture 25"/>
          <p:cNvPicPr>
            <a:picLocks noChangeAspect="1" noChangeArrowheads="1"/>
          </p:cNvPicPr>
          <p:nvPr/>
        </p:nvPicPr>
        <p:blipFill>
          <a:blip r:embed="rId28" cstate="screen">
            <a:extLst>
              <a:ext uri="{28A0092B-C50C-407E-A947-70E740481C1C}">
                <a14:useLocalDpi xmlns:a14="http://schemas.microsoft.com/office/drawing/2010/main" xmlns=""/>
              </a:ext>
            </a:extLst>
          </a:blip>
          <a:srcRect/>
          <a:stretch>
            <a:fillRect/>
          </a:stretch>
        </p:blipFill>
        <p:spPr bwMode="auto">
          <a:xfrm>
            <a:off x="7924800" y="5715000"/>
            <a:ext cx="914400" cy="685800"/>
          </a:xfrm>
          <a:prstGeom prst="rect">
            <a:avLst/>
          </a:prstGeom>
          <a:noFill/>
          <a:ln w="9525">
            <a:noFill/>
            <a:miter lim="800000"/>
            <a:headEnd/>
            <a:tailEnd/>
          </a:ln>
          <a:effectLst/>
        </p:spPr>
      </p:pic>
      <p:pic>
        <p:nvPicPr>
          <p:cNvPr id="2074" name="Picture 26"/>
          <p:cNvPicPr>
            <a:picLocks noChangeAspect="1" noChangeArrowheads="1"/>
          </p:cNvPicPr>
          <p:nvPr/>
        </p:nvPicPr>
        <p:blipFill>
          <a:blip r:embed="rId29" cstate="screen">
            <a:extLst>
              <a:ext uri="{28A0092B-C50C-407E-A947-70E740481C1C}">
                <a14:useLocalDpi xmlns:a14="http://schemas.microsoft.com/office/drawing/2010/main" xmlns=""/>
              </a:ext>
            </a:extLst>
          </a:blip>
          <a:srcRect/>
          <a:stretch>
            <a:fillRect/>
          </a:stretch>
        </p:blipFill>
        <p:spPr bwMode="auto">
          <a:xfrm>
            <a:off x="2971800" y="5734050"/>
            <a:ext cx="889000" cy="666750"/>
          </a:xfrm>
          <a:prstGeom prst="rect">
            <a:avLst/>
          </a:prstGeom>
          <a:noFill/>
          <a:ln w="9525">
            <a:noFill/>
            <a:miter lim="800000"/>
            <a:headEnd/>
            <a:tailEnd/>
          </a:ln>
          <a:effectLst/>
        </p:spPr>
      </p:pic>
      <p:pic>
        <p:nvPicPr>
          <p:cNvPr id="2075" name="Picture 27"/>
          <p:cNvPicPr>
            <a:picLocks noChangeAspect="1" noChangeArrowheads="1"/>
          </p:cNvPicPr>
          <p:nvPr/>
        </p:nvPicPr>
        <p:blipFill>
          <a:blip r:embed="rId30" cstate="screen">
            <a:extLst>
              <a:ext uri="{28A0092B-C50C-407E-A947-70E740481C1C}">
                <a14:useLocalDpi xmlns:a14="http://schemas.microsoft.com/office/drawing/2010/main" xmlns=""/>
              </a:ext>
            </a:extLst>
          </a:blip>
          <a:srcRect/>
          <a:stretch>
            <a:fillRect/>
          </a:stretch>
        </p:blipFill>
        <p:spPr bwMode="auto">
          <a:xfrm>
            <a:off x="3962400" y="5715000"/>
            <a:ext cx="914400" cy="685800"/>
          </a:xfrm>
          <a:prstGeom prst="rect">
            <a:avLst/>
          </a:prstGeom>
          <a:noFill/>
          <a:ln w="9525">
            <a:noFill/>
            <a:miter lim="800000"/>
            <a:headEnd/>
            <a:tailEnd/>
          </a:ln>
          <a:effectLst/>
        </p:spPr>
      </p:pic>
    </p:spTree>
    <p:extLst>
      <p:ext uri="{BB962C8B-B14F-4D97-AF65-F5344CB8AC3E}">
        <p14:creationId xmlns:p14="http://schemas.microsoft.com/office/powerpoint/2010/main" xmlns="" val="504826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Panorama Alignment</a:t>
            </a:r>
            <a:endParaRPr lang="en-US" dirty="0"/>
          </a:p>
        </p:txBody>
      </p:sp>
      <p:pic>
        <p:nvPicPr>
          <p:cNvPr id="4" name="Picture 3"/>
          <p:cNvPicPr>
            <a:picLocks noChangeAspect="1" noChangeArrowheads="1"/>
          </p:cNvPicPr>
          <p:nvPr/>
        </p:nvPicPr>
        <p:blipFill>
          <a:blip r:embed="rId3"/>
          <a:srcRect/>
          <a:stretch>
            <a:fillRect/>
          </a:stretch>
        </p:blipFill>
        <p:spPr bwMode="auto">
          <a:xfrm>
            <a:off x="457200" y="1524000"/>
            <a:ext cx="2438400" cy="1219200"/>
          </a:xfrm>
          <a:prstGeom prst="rect">
            <a:avLst/>
          </a:prstGeom>
          <a:noFill/>
          <a:ln w="9525">
            <a:noFill/>
            <a:miter lim="800000"/>
            <a:headEnd/>
            <a:tailEnd/>
          </a:ln>
          <a:effectLst/>
        </p:spPr>
      </p:pic>
      <p:pic>
        <p:nvPicPr>
          <p:cNvPr id="5" name="Picture 4"/>
          <p:cNvPicPr>
            <a:picLocks noChangeAspect="1" noChangeArrowheads="1"/>
          </p:cNvPicPr>
          <p:nvPr/>
        </p:nvPicPr>
        <p:blipFill>
          <a:blip r:embed="rId4"/>
          <a:srcRect/>
          <a:stretch>
            <a:fillRect/>
          </a:stretch>
        </p:blipFill>
        <p:spPr bwMode="auto">
          <a:xfrm>
            <a:off x="457200" y="2819400"/>
            <a:ext cx="2438400" cy="1219200"/>
          </a:xfrm>
          <a:prstGeom prst="rect">
            <a:avLst/>
          </a:prstGeom>
          <a:noFill/>
          <a:ln w="9525">
            <a:noFill/>
            <a:miter lim="800000"/>
            <a:headEnd/>
            <a:tailEnd/>
          </a:ln>
          <a:effectLst/>
        </p:spPr>
      </p:pic>
      <p:pic>
        <p:nvPicPr>
          <p:cNvPr id="6" name="Picture 5"/>
          <p:cNvPicPr>
            <a:picLocks noChangeAspect="1" noChangeArrowheads="1"/>
          </p:cNvPicPr>
          <p:nvPr/>
        </p:nvPicPr>
        <p:blipFill>
          <a:blip r:embed="rId5"/>
          <a:srcRect/>
          <a:stretch>
            <a:fillRect/>
          </a:stretch>
        </p:blipFill>
        <p:spPr bwMode="auto">
          <a:xfrm>
            <a:off x="457200" y="4114800"/>
            <a:ext cx="2438400" cy="1219200"/>
          </a:xfrm>
          <a:prstGeom prst="rect">
            <a:avLst/>
          </a:prstGeom>
          <a:noFill/>
          <a:ln w="9525">
            <a:noFill/>
            <a:miter lim="800000"/>
            <a:headEnd/>
            <a:tailEnd/>
          </a:ln>
          <a:effectLst/>
        </p:spPr>
      </p:pic>
      <p:pic>
        <p:nvPicPr>
          <p:cNvPr id="7" name="Picture 6"/>
          <p:cNvPicPr>
            <a:picLocks noChangeAspect="1" noChangeArrowheads="1"/>
          </p:cNvPicPr>
          <p:nvPr/>
        </p:nvPicPr>
        <p:blipFill>
          <a:blip r:embed="rId6"/>
          <a:srcRect/>
          <a:stretch>
            <a:fillRect/>
          </a:stretch>
        </p:blipFill>
        <p:spPr bwMode="auto">
          <a:xfrm>
            <a:off x="457200" y="5410200"/>
            <a:ext cx="2438400" cy="12192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953000" y="1828800"/>
            <a:ext cx="914400" cy="6858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5943600" y="1828800"/>
            <a:ext cx="914400" cy="6858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6934200" y="1828800"/>
            <a:ext cx="914400" cy="6858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7924800" y="1828800"/>
            <a:ext cx="914400" cy="6858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2971800" y="1828800"/>
            <a:ext cx="914400" cy="685800"/>
          </a:xfrm>
          <a:prstGeom prst="rect">
            <a:avLst/>
          </a:prstGeom>
          <a:noFill/>
          <a:ln w="9525">
            <a:noFill/>
            <a:miter lim="800000"/>
            <a:headEnd/>
            <a:tailEnd/>
          </a:ln>
          <a:effectLst/>
        </p:spPr>
      </p:pic>
      <p:pic>
        <p:nvPicPr>
          <p:cNvPr id="2057" name="Picture 9"/>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3962400" y="1828800"/>
            <a:ext cx="914400" cy="68580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5943600" y="3048000"/>
            <a:ext cx="914400" cy="68580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6934200" y="3048000"/>
            <a:ext cx="914400" cy="68580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7924800" y="3048000"/>
            <a:ext cx="914400" cy="68580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2971800" y="3048000"/>
            <a:ext cx="914400" cy="68580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3962400" y="3048000"/>
            <a:ext cx="914400" cy="68580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18" cstate="screen">
            <a:extLst>
              <a:ext uri="{28A0092B-C50C-407E-A947-70E740481C1C}">
                <a14:useLocalDpi xmlns:a14="http://schemas.microsoft.com/office/drawing/2010/main" xmlns=""/>
              </a:ext>
            </a:extLst>
          </a:blip>
          <a:srcRect/>
          <a:stretch>
            <a:fillRect/>
          </a:stretch>
        </p:blipFill>
        <p:spPr bwMode="auto">
          <a:xfrm>
            <a:off x="4953000" y="3048000"/>
            <a:ext cx="914400" cy="685800"/>
          </a:xfrm>
          <a:prstGeom prst="rect">
            <a:avLst/>
          </a:prstGeom>
          <a:noFill/>
          <a:ln w="9525">
            <a:noFill/>
            <a:miter lim="800000"/>
            <a:headEnd/>
            <a:tailEnd/>
          </a:ln>
          <a:effectLst/>
        </p:spPr>
      </p:pic>
      <p:pic>
        <p:nvPicPr>
          <p:cNvPr id="2064" name="Picture 16"/>
          <p:cNvPicPr>
            <a:picLocks noChangeAspect="1" noChangeArrowheads="1"/>
          </p:cNvPicPr>
          <p:nvPr/>
        </p:nvPicPr>
        <p:blipFill>
          <a:blip r:embed="rId19" cstate="screen">
            <a:extLst>
              <a:ext uri="{28A0092B-C50C-407E-A947-70E740481C1C}">
                <a14:useLocalDpi xmlns:a14="http://schemas.microsoft.com/office/drawing/2010/main" xmlns=""/>
              </a:ext>
            </a:extLst>
          </a:blip>
          <a:srcRect/>
          <a:stretch>
            <a:fillRect/>
          </a:stretch>
        </p:blipFill>
        <p:spPr bwMode="auto">
          <a:xfrm>
            <a:off x="2971800" y="4419600"/>
            <a:ext cx="914400" cy="685800"/>
          </a:xfrm>
          <a:prstGeom prst="rect">
            <a:avLst/>
          </a:prstGeom>
          <a:noFill/>
          <a:ln w="9525">
            <a:noFill/>
            <a:miter lim="800000"/>
            <a:headEnd/>
            <a:tailEnd/>
          </a:ln>
          <a:effectLst/>
        </p:spPr>
      </p:pic>
      <p:pic>
        <p:nvPicPr>
          <p:cNvPr id="2065" name="Picture 17"/>
          <p:cNvPicPr>
            <a:picLocks noChangeAspect="1" noChangeArrowheads="1"/>
          </p:cNvPicPr>
          <p:nvPr/>
        </p:nvPicPr>
        <p:blipFill>
          <a:blip r:embed="rId20" cstate="screen">
            <a:extLst>
              <a:ext uri="{28A0092B-C50C-407E-A947-70E740481C1C}">
                <a14:useLocalDpi xmlns:a14="http://schemas.microsoft.com/office/drawing/2010/main" xmlns=""/>
              </a:ext>
            </a:extLst>
          </a:blip>
          <a:srcRect/>
          <a:stretch>
            <a:fillRect/>
          </a:stretch>
        </p:blipFill>
        <p:spPr bwMode="auto">
          <a:xfrm>
            <a:off x="3962400" y="4419600"/>
            <a:ext cx="914400" cy="685800"/>
          </a:xfrm>
          <a:prstGeom prst="rect">
            <a:avLst/>
          </a:prstGeom>
          <a:noFill/>
          <a:ln w="9525">
            <a:noFill/>
            <a:miter lim="800000"/>
            <a:headEnd/>
            <a:tailEnd/>
          </a:ln>
          <a:effectLst/>
        </p:spPr>
      </p:pic>
      <p:pic>
        <p:nvPicPr>
          <p:cNvPr id="2066" name="Picture 18"/>
          <p:cNvPicPr>
            <a:picLocks noChangeAspect="1" noChangeArrowheads="1"/>
          </p:cNvPicPr>
          <p:nvPr/>
        </p:nvPicPr>
        <p:blipFill>
          <a:blip r:embed="rId21" cstate="screen">
            <a:extLst>
              <a:ext uri="{28A0092B-C50C-407E-A947-70E740481C1C}">
                <a14:useLocalDpi xmlns:a14="http://schemas.microsoft.com/office/drawing/2010/main" xmlns=""/>
              </a:ext>
            </a:extLst>
          </a:blip>
          <a:srcRect/>
          <a:stretch>
            <a:fillRect/>
          </a:stretch>
        </p:blipFill>
        <p:spPr bwMode="auto">
          <a:xfrm>
            <a:off x="4953000" y="4419600"/>
            <a:ext cx="914400" cy="685800"/>
          </a:xfrm>
          <a:prstGeom prst="rect">
            <a:avLst/>
          </a:prstGeom>
          <a:noFill/>
          <a:ln w="9525">
            <a:noFill/>
            <a:miter lim="800000"/>
            <a:headEnd/>
            <a:tailEnd/>
          </a:ln>
          <a:effectLst/>
        </p:spPr>
      </p:pic>
      <p:pic>
        <p:nvPicPr>
          <p:cNvPr id="2067" name="Picture 19"/>
          <p:cNvPicPr>
            <a:picLocks noChangeAspect="1" noChangeArrowheads="1"/>
          </p:cNvPicPr>
          <p:nvPr/>
        </p:nvPicPr>
        <p:blipFill>
          <a:blip r:embed="rId22" cstate="screen">
            <a:extLst>
              <a:ext uri="{28A0092B-C50C-407E-A947-70E740481C1C}">
                <a14:useLocalDpi xmlns:a14="http://schemas.microsoft.com/office/drawing/2010/main" xmlns=""/>
              </a:ext>
            </a:extLst>
          </a:blip>
          <a:srcRect/>
          <a:stretch>
            <a:fillRect/>
          </a:stretch>
        </p:blipFill>
        <p:spPr bwMode="auto">
          <a:xfrm>
            <a:off x="5943600" y="4419600"/>
            <a:ext cx="914400" cy="685800"/>
          </a:xfrm>
          <a:prstGeom prst="rect">
            <a:avLst/>
          </a:prstGeom>
          <a:noFill/>
          <a:ln w="9525">
            <a:noFill/>
            <a:miter lim="800000"/>
            <a:headEnd/>
            <a:tailEnd/>
          </a:ln>
          <a:effectLst/>
        </p:spPr>
      </p:pic>
      <p:pic>
        <p:nvPicPr>
          <p:cNvPr id="2068" name="Picture 20"/>
          <p:cNvPicPr>
            <a:picLocks noChangeAspect="1" noChangeArrowheads="1"/>
          </p:cNvPicPr>
          <p:nvPr/>
        </p:nvPicPr>
        <p:blipFill>
          <a:blip r:embed="rId23" cstate="screen">
            <a:extLst>
              <a:ext uri="{28A0092B-C50C-407E-A947-70E740481C1C}">
                <a14:useLocalDpi xmlns:a14="http://schemas.microsoft.com/office/drawing/2010/main" xmlns=""/>
              </a:ext>
            </a:extLst>
          </a:blip>
          <a:srcRect/>
          <a:stretch>
            <a:fillRect/>
          </a:stretch>
        </p:blipFill>
        <p:spPr bwMode="auto">
          <a:xfrm>
            <a:off x="6934200" y="4419600"/>
            <a:ext cx="914400" cy="685800"/>
          </a:xfrm>
          <a:prstGeom prst="rect">
            <a:avLst/>
          </a:prstGeom>
          <a:noFill/>
          <a:ln w="9525">
            <a:noFill/>
            <a:miter lim="800000"/>
            <a:headEnd/>
            <a:tailEnd/>
          </a:ln>
          <a:effectLst/>
        </p:spPr>
      </p:pic>
      <p:pic>
        <p:nvPicPr>
          <p:cNvPr id="2069" name="Picture 21"/>
          <p:cNvPicPr>
            <a:picLocks noChangeAspect="1" noChangeArrowheads="1"/>
          </p:cNvPicPr>
          <p:nvPr/>
        </p:nvPicPr>
        <p:blipFill>
          <a:blip r:embed="rId24" cstate="screen">
            <a:extLst>
              <a:ext uri="{28A0092B-C50C-407E-A947-70E740481C1C}">
                <a14:useLocalDpi xmlns:a14="http://schemas.microsoft.com/office/drawing/2010/main" xmlns=""/>
              </a:ext>
            </a:extLst>
          </a:blip>
          <a:srcRect/>
          <a:stretch>
            <a:fillRect/>
          </a:stretch>
        </p:blipFill>
        <p:spPr bwMode="auto">
          <a:xfrm>
            <a:off x="7924800" y="4419600"/>
            <a:ext cx="914400" cy="685800"/>
          </a:xfrm>
          <a:prstGeom prst="rect">
            <a:avLst/>
          </a:prstGeom>
          <a:noFill/>
          <a:ln w="9525">
            <a:noFill/>
            <a:miter lim="800000"/>
            <a:headEnd/>
            <a:tailEnd/>
          </a:ln>
          <a:effectLst/>
        </p:spPr>
      </p:pic>
      <p:pic>
        <p:nvPicPr>
          <p:cNvPr id="2070" name="Picture 22"/>
          <p:cNvPicPr>
            <a:picLocks noChangeAspect="1" noChangeArrowheads="1"/>
          </p:cNvPicPr>
          <p:nvPr/>
        </p:nvPicPr>
        <p:blipFill>
          <a:blip r:embed="rId25" cstate="screen">
            <a:extLst>
              <a:ext uri="{28A0092B-C50C-407E-A947-70E740481C1C}">
                <a14:useLocalDpi xmlns:a14="http://schemas.microsoft.com/office/drawing/2010/main" xmlns=""/>
              </a:ext>
            </a:extLst>
          </a:blip>
          <a:srcRect/>
          <a:stretch>
            <a:fillRect/>
          </a:stretch>
        </p:blipFill>
        <p:spPr bwMode="auto">
          <a:xfrm>
            <a:off x="4953000" y="5715000"/>
            <a:ext cx="914400" cy="685800"/>
          </a:xfrm>
          <a:prstGeom prst="rect">
            <a:avLst/>
          </a:prstGeom>
          <a:noFill/>
          <a:ln w="9525">
            <a:noFill/>
            <a:miter lim="800000"/>
            <a:headEnd/>
            <a:tailEnd/>
          </a:ln>
          <a:effectLst/>
        </p:spPr>
      </p:pic>
      <p:pic>
        <p:nvPicPr>
          <p:cNvPr id="2071" name="Picture 23"/>
          <p:cNvPicPr>
            <a:picLocks noChangeAspect="1" noChangeArrowheads="1"/>
          </p:cNvPicPr>
          <p:nvPr/>
        </p:nvPicPr>
        <p:blipFill>
          <a:blip r:embed="rId26" cstate="screen">
            <a:extLst>
              <a:ext uri="{28A0092B-C50C-407E-A947-70E740481C1C}">
                <a14:useLocalDpi xmlns:a14="http://schemas.microsoft.com/office/drawing/2010/main" xmlns=""/>
              </a:ext>
            </a:extLst>
          </a:blip>
          <a:srcRect/>
          <a:stretch>
            <a:fillRect/>
          </a:stretch>
        </p:blipFill>
        <p:spPr bwMode="auto">
          <a:xfrm>
            <a:off x="5943600" y="5715000"/>
            <a:ext cx="914400" cy="685800"/>
          </a:xfrm>
          <a:prstGeom prst="rect">
            <a:avLst/>
          </a:prstGeom>
          <a:noFill/>
          <a:ln w="9525">
            <a:noFill/>
            <a:miter lim="800000"/>
            <a:headEnd/>
            <a:tailEnd/>
          </a:ln>
          <a:effectLst/>
        </p:spPr>
      </p:pic>
      <p:pic>
        <p:nvPicPr>
          <p:cNvPr id="2072" name="Picture 24"/>
          <p:cNvPicPr>
            <a:picLocks noChangeAspect="1" noChangeArrowheads="1"/>
          </p:cNvPicPr>
          <p:nvPr/>
        </p:nvPicPr>
        <p:blipFill>
          <a:blip r:embed="rId27" cstate="screen">
            <a:extLst>
              <a:ext uri="{28A0092B-C50C-407E-A947-70E740481C1C}">
                <a14:useLocalDpi xmlns:a14="http://schemas.microsoft.com/office/drawing/2010/main" xmlns=""/>
              </a:ext>
            </a:extLst>
          </a:blip>
          <a:srcRect/>
          <a:stretch>
            <a:fillRect/>
          </a:stretch>
        </p:blipFill>
        <p:spPr bwMode="auto">
          <a:xfrm>
            <a:off x="6934200" y="5715000"/>
            <a:ext cx="914400" cy="685800"/>
          </a:xfrm>
          <a:prstGeom prst="rect">
            <a:avLst/>
          </a:prstGeom>
          <a:noFill/>
          <a:ln w="9525">
            <a:noFill/>
            <a:miter lim="800000"/>
            <a:headEnd/>
            <a:tailEnd/>
          </a:ln>
          <a:effectLst/>
        </p:spPr>
      </p:pic>
      <p:pic>
        <p:nvPicPr>
          <p:cNvPr id="2073" name="Picture 25"/>
          <p:cNvPicPr>
            <a:picLocks noChangeAspect="1" noChangeArrowheads="1"/>
          </p:cNvPicPr>
          <p:nvPr/>
        </p:nvPicPr>
        <p:blipFill>
          <a:blip r:embed="rId28" cstate="screen">
            <a:extLst>
              <a:ext uri="{28A0092B-C50C-407E-A947-70E740481C1C}">
                <a14:useLocalDpi xmlns:a14="http://schemas.microsoft.com/office/drawing/2010/main" xmlns=""/>
              </a:ext>
            </a:extLst>
          </a:blip>
          <a:srcRect/>
          <a:stretch>
            <a:fillRect/>
          </a:stretch>
        </p:blipFill>
        <p:spPr bwMode="auto">
          <a:xfrm>
            <a:off x="7924800" y="5715000"/>
            <a:ext cx="914400" cy="685800"/>
          </a:xfrm>
          <a:prstGeom prst="rect">
            <a:avLst/>
          </a:prstGeom>
          <a:noFill/>
          <a:ln w="9525">
            <a:noFill/>
            <a:miter lim="800000"/>
            <a:headEnd/>
            <a:tailEnd/>
          </a:ln>
          <a:effectLst/>
        </p:spPr>
      </p:pic>
      <p:pic>
        <p:nvPicPr>
          <p:cNvPr id="2074" name="Picture 26"/>
          <p:cNvPicPr>
            <a:picLocks noChangeAspect="1" noChangeArrowheads="1"/>
          </p:cNvPicPr>
          <p:nvPr/>
        </p:nvPicPr>
        <p:blipFill>
          <a:blip r:embed="rId29" cstate="screen">
            <a:extLst>
              <a:ext uri="{28A0092B-C50C-407E-A947-70E740481C1C}">
                <a14:useLocalDpi xmlns:a14="http://schemas.microsoft.com/office/drawing/2010/main" xmlns=""/>
              </a:ext>
            </a:extLst>
          </a:blip>
          <a:srcRect/>
          <a:stretch>
            <a:fillRect/>
          </a:stretch>
        </p:blipFill>
        <p:spPr bwMode="auto">
          <a:xfrm>
            <a:off x="2971800" y="5734050"/>
            <a:ext cx="889000" cy="666750"/>
          </a:xfrm>
          <a:prstGeom prst="rect">
            <a:avLst/>
          </a:prstGeom>
          <a:noFill/>
          <a:ln w="9525">
            <a:noFill/>
            <a:miter lim="800000"/>
            <a:headEnd/>
            <a:tailEnd/>
          </a:ln>
          <a:effectLst/>
        </p:spPr>
      </p:pic>
      <p:pic>
        <p:nvPicPr>
          <p:cNvPr id="2075" name="Picture 27"/>
          <p:cNvPicPr>
            <a:picLocks noChangeAspect="1" noChangeArrowheads="1"/>
          </p:cNvPicPr>
          <p:nvPr/>
        </p:nvPicPr>
        <p:blipFill>
          <a:blip r:embed="rId30" cstate="screen">
            <a:extLst>
              <a:ext uri="{28A0092B-C50C-407E-A947-70E740481C1C}">
                <a14:useLocalDpi xmlns:a14="http://schemas.microsoft.com/office/drawing/2010/main" xmlns=""/>
              </a:ext>
            </a:extLst>
          </a:blip>
          <a:srcRect/>
          <a:stretch>
            <a:fillRect/>
          </a:stretch>
        </p:blipFill>
        <p:spPr bwMode="auto">
          <a:xfrm>
            <a:off x="3962400" y="5715000"/>
            <a:ext cx="914400" cy="685800"/>
          </a:xfrm>
          <a:prstGeom prst="rect">
            <a:avLst/>
          </a:prstGeom>
          <a:noFill/>
          <a:ln w="9525">
            <a:noFill/>
            <a:miter lim="800000"/>
            <a:headEnd/>
            <a:tailEnd/>
          </a:ln>
          <a:effectLst/>
        </p:spPr>
      </p:pic>
      <p:cxnSp>
        <p:nvCxnSpPr>
          <p:cNvPr id="8" name="Straight Connector 7"/>
          <p:cNvCxnSpPr>
            <a:stCxn id="2052" idx="2"/>
            <a:endCxn id="2058" idx="0"/>
          </p:cNvCxnSpPr>
          <p:nvPr/>
        </p:nvCxnSpPr>
        <p:spPr>
          <a:xfrm>
            <a:off x="5410200" y="2514600"/>
            <a:ext cx="99060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2058" idx="2"/>
            <a:endCxn id="2064" idx="0"/>
          </p:cNvCxnSpPr>
          <p:nvPr/>
        </p:nvCxnSpPr>
        <p:spPr>
          <a:xfrm flipH="1">
            <a:off x="3429000" y="3733800"/>
            <a:ext cx="297180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2064" idx="2"/>
            <a:endCxn id="2070" idx="0"/>
          </p:cNvCxnSpPr>
          <p:nvPr/>
        </p:nvCxnSpPr>
        <p:spPr>
          <a:xfrm>
            <a:off x="3429000" y="5105400"/>
            <a:ext cx="1981200" cy="6096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810561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971800" y="1828800"/>
            <a:ext cx="914400" cy="6858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962400" y="1828800"/>
            <a:ext cx="914400" cy="6858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953000" y="1828800"/>
            <a:ext cx="914400" cy="6858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5943600" y="1828800"/>
            <a:ext cx="914400" cy="6858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934200" y="1828800"/>
            <a:ext cx="914400" cy="685800"/>
          </a:xfrm>
          <a:prstGeom prst="rect">
            <a:avLst/>
          </a:prstGeom>
          <a:noFill/>
          <a:ln w="9525">
            <a:noFill/>
            <a:miter lim="800000"/>
            <a:headEnd/>
            <a:tailEnd/>
          </a:ln>
          <a:effectLst/>
        </p:spPr>
      </p:pic>
      <p:pic>
        <p:nvPicPr>
          <p:cNvPr id="2057" name="Picture 9"/>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7924800" y="1828800"/>
            <a:ext cx="914400" cy="68580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2971800" y="3048000"/>
            <a:ext cx="914400" cy="68580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3962400" y="3048000"/>
            <a:ext cx="914400" cy="68580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4953000" y="3048000"/>
            <a:ext cx="914400" cy="68580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5943600" y="3048000"/>
            <a:ext cx="914400" cy="685800"/>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6934200" y="3048000"/>
            <a:ext cx="914400" cy="685800"/>
          </a:xfrm>
          <a:prstGeom prst="rect">
            <a:avLst/>
          </a:prstGeom>
          <a:noFill/>
          <a:ln w="9525">
            <a:noFill/>
            <a:miter lim="800000"/>
            <a:headEnd/>
            <a:tailEnd/>
          </a:ln>
          <a:effectLst/>
        </p:spPr>
      </p:pic>
      <p:pic>
        <p:nvPicPr>
          <p:cNvPr id="2063" name="Picture 15"/>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7924800" y="3048000"/>
            <a:ext cx="914400" cy="685800"/>
          </a:xfrm>
          <a:prstGeom prst="rect">
            <a:avLst/>
          </a:prstGeom>
          <a:noFill/>
          <a:ln w="9525">
            <a:noFill/>
            <a:miter lim="800000"/>
            <a:headEnd/>
            <a:tailEnd/>
          </a:ln>
          <a:effectLst/>
        </p:spPr>
      </p:pic>
      <p:pic>
        <p:nvPicPr>
          <p:cNvPr id="2064" name="Picture 16"/>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2971800" y="4419600"/>
            <a:ext cx="914400" cy="685800"/>
          </a:xfrm>
          <a:prstGeom prst="rect">
            <a:avLst/>
          </a:prstGeom>
          <a:noFill/>
          <a:ln w="9525">
            <a:noFill/>
            <a:miter lim="800000"/>
            <a:headEnd/>
            <a:tailEnd/>
          </a:ln>
          <a:effectLst/>
        </p:spPr>
      </p:pic>
      <p:pic>
        <p:nvPicPr>
          <p:cNvPr id="2065" name="Picture 17"/>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3962400" y="4419600"/>
            <a:ext cx="914400" cy="685800"/>
          </a:xfrm>
          <a:prstGeom prst="rect">
            <a:avLst/>
          </a:prstGeom>
          <a:noFill/>
          <a:ln w="9525">
            <a:noFill/>
            <a:miter lim="800000"/>
            <a:headEnd/>
            <a:tailEnd/>
          </a:ln>
          <a:effectLst/>
        </p:spPr>
      </p:pic>
      <p:pic>
        <p:nvPicPr>
          <p:cNvPr id="2066" name="Picture 18"/>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4953000" y="4419600"/>
            <a:ext cx="914400" cy="685800"/>
          </a:xfrm>
          <a:prstGeom prst="rect">
            <a:avLst/>
          </a:prstGeom>
          <a:noFill/>
          <a:ln w="9525">
            <a:noFill/>
            <a:miter lim="800000"/>
            <a:headEnd/>
            <a:tailEnd/>
          </a:ln>
          <a:effectLst/>
        </p:spPr>
      </p:pic>
      <p:pic>
        <p:nvPicPr>
          <p:cNvPr id="2067" name="Picture 19"/>
          <p:cNvPicPr>
            <a:picLocks noChangeAspect="1" noChangeArrowheads="1"/>
          </p:cNvPicPr>
          <p:nvPr/>
        </p:nvPicPr>
        <p:blipFill>
          <a:blip r:embed="rId18" cstate="screen">
            <a:extLst>
              <a:ext uri="{28A0092B-C50C-407E-A947-70E740481C1C}">
                <a14:useLocalDpi xmlns:a14="http://schemas.microsoft.com/office/drawing/2010/main" xmlns=""/>
              </a:ext>
            </a:extLst>
          </a:blip>
          <a:srcRect/>
          <a:stretch>
            <a:fillRect/>
          </a:stretch>
        </p:blipFill>
        <p:spPr bwMode="auto">
          <a:xfrm>
            <a:off x="5943600" y="4419600"/>
            <a:ext cx="914400" cy="685800"/>
          </a:xfrm>
          <a:prstGeom prst="rect">
            <a:avLst/>
          </a:prstGeom>
          <a:noFill/>
          <a:ln w="9525">
            <a:noFill/>
            <a:miter lim="800000"/>
            <a:headEnd/>
            <a:tailEnd/>
          </a:ln>
          <a:effectLst/>
        </p:spPr>
      </p:pic>
      <p:pic>
        <p:nvPicPr>
          <p:cNvPr id="2068" name="Picture 20"/>
          <p:cNvPicPr>
            <a:picLocks noChangeAspect="1" noChangeArrowheads="1"/>
          </p:cNvPicPr>
          <p:nvPr/>
        </p:nvPicPr>
        <p:blipFill>
          <a:blip r:embed="rId19" cstate="screen">
            <a:extLst>
              <a:ext uri="{28A0092B-C50C-407E-A947-70E740481C1C}">
                <a14:useLocalDpi xmlns:a14="http://schemas.microsoft.com/office/drawing/2010/main" xmlns=""/>
              </a:ext>
            </a:extLst>
          </a:blip>
          <a:srcRect/>
          <a:stretch>
            <a:fillRect/>
          </a:stretch>
        </p:blipFill>
        <p:spPr bwMode="auto">
          <a:xfrm>
            <a:off x="6934200" y="4419600"/>
            <a:ext cx="914400" cy="685800"/>
          </a:xfrm>
          <a:prstGeom prst="rect">
            <a:avLst/>
          </a:prstGeom>
          <a:noFill/>
          <a:ln w="9525">
            <a:noFill/>
            <a:miter lim="800000"/>
            <a:headEnd/>
            <a:tailEnd/>
          </a:ln>
          <a:effectLst/>
        </p:spPr>
      </p:pic>
      <p:pic>
        <p:nvPicPr>
          <p:cNvPr id="2069" name="Picture 21"/>
          <p:cNvPicPr>
            <a:picLocks noChangeAspect="1" noChangeArrowheads="1"/>
          </p:cNvPicPr>
          <p:nvPr/>
        </p:nvPicPr>
        <p:blipFill>
          <a:blip r:embed="rId20" cstate="screen">
            <a:extLst>
              <a:ext uri="{28A0092B-C50C-407E-A947-70E740481C1C}">
                <a14:useLocalDpi xmlns:a14="http://schemas.microsoft.com/office/drawing/2010/main" xmlns=""/>
              </a:ext>
            </a:extLst>
          </a:blip>
          <a:srcRect/>
          <a:stretch>
            <a:fillRect/>
          </a:stretch>
        </p:blipFill>
        <p:spPr bwMode="auto">
          <a:xfrm>
            <a:off x="7924800" y="4419600"/>
            <a:ext cx="914400" cy="685800"/>
          </a:xfrm>
          <a:prstGeom prst="rect">
            <a:avLst/>
          </a:prstGeom>
          <a:noFill/>
          <a:ln w="9525">
            <a:noFill/>
            <a:miter lim="800000"/>
            <a:headEnd/>
            <a:tailEnd/>
          </a:ln>
          <a:effectLst/>
        </p:spPr>
      </p:pic>
      <p:pic>
        <p:nvPicPr>
          <p:cNvPr id="2070" name="Picture 22"/>
          <p:cNvPicPr>
            <a:picLocks noChangeAspect="1" noChangeArrowheads="1"/>
          </p:cNvPicPr>
          <p:nvPr/>
        </p:nvPicPr>
        <p:blipFill>
          <a:blip r:embed="rId21" cstate="screen">
            <a:extLst>
              <a:ext uri="{28A0092B-C50C-407E-A947-70E740481C1C}">
                <a14:useLocalDpi xmlns:a14="http://schemas.microsoft.com/office/drawing/2010/main" xmlns=""/>
              </a:ext>
            </a:extLst>
          </a:blip>
          <a:srcRect/>
          <a:stretch>
            <a:fillRect/>
          </a:stretch>
        </p:blipFill>
        <p:spPr bwMode="auto">
          <a:xfrm>
            <a:off x="2971800" y="5715000"/>
            <a:ext cx="914400" cy="685800"/>
          </a:xfrm>
          <a:prstGeom prst="rect">
            <a:avLst/>
          </a:prstGeom>
          <a:noFill/>
          <a:ln w="9525">
            <a:noFill/>
            <a:miter lim="800000"/>
            <a:headEnd/>
            <a:tailEnd/>
          </a:ln>
          <a:effectLst/>
        </p:spPr>
      </p:pic>
      <p:pic>
        <p:nvPicPr>
          <p:cNvPr id="2071" name="Picture 23"/>
          <p:cNvPicPr>
            <a:picLocks noChangeAspect="1" noChangeArrowheads="1"/>
          </p:cNvPicPr>
          <p:nvPr/>
        </p:nvPicPr>
        <p:blipFill>
          <a:blip r:embed="rId22" cstate="screen">
            <a:extLst>
              <a:ext uri="{28A0092B-C50C-407E-A947-70E740481C1C}">
                <a14:useLocalDpi xmlns:a14="http://schemas.microsoft.com/office/drawing/2010/main" xmlns=""/>
              </a:ext>
            </a:extLst>
          </a:blip>
          <a:srcRect/>
          <a:stretch>
            <a:fillRect/>
          </a:stretch>
        </p:blipFill>
        <p:spPr bwMode="auto">
          <a:xfrm>
            <a:off x="3962400" y="5715000"/>
            <a:ext cx="914400" cy="685800"/>
          </a:xfrm>
          <a:prstGeom prst="rect">
            <a:avLst/>
          </a:prstGeom>
          <a:noFill/>
          <a:ln w="9525">
            <a:noFill/>
            <a:miter lim="800000"/>
            <a:headEnd/>
            <a:tailEnd/>
          </a:ln>
          <a:effectLst/>
        </p:spPr>
      </p:pic>
      <p:pic>
        <p:nvPicPr>
          <p:cNvPr id="2072" name="Picture 24"/>
          <p:cNvPicPr>
            <a:picLocks noChangeAspect="1" noChangeArrowheads="1"/>
          </p:cNvPicPr>
          <p:nvPr/>
        </p:nvPicPr>
        <p:blipFill>
          <a:blip r:embed="rId23" cstate="screen">
            <a:extLst>
              <a:ext uri="{28A0092B-C50C-407E-A947-70E740481C1C}">
                <a14:useLocalDpi xmlns:a14="http://schemas.microsoft.com/office/drawing/2010/main" xmlns=""/>
              </a:ext>
            </a:extLst>
          </a:blip>
          <a:srcRect/>
          <a:stretch>
            <a:fillRect/>
          </a:stretch>
        </p:blipFill>
        <p:spPr bwMode="auto">
          <a:xfrm>
            <a:off x="4953000" y="5715000"/>
            <a:ext cx="914400" cy="685800"/>
          </a:xfrm>
          <a:prstGeom prst="rect">
            <a:avLst/>
          </a:prstGeom>
          <a:noFill/>
          <a:ln w="9525">
            <a:noFill/>
            <a:miter lim="800000"/>
            <a:headEnd/>
            <a:tailEnd/>
          </a:ln>
          <a:effectLst/>
        </p:spPr>
      </p:pic>
      <p:pic>
        <p:nvPicPr>
          <p:cNvPr id="2073" name="Picture 25"/>
          <p:cNvPicPr>
            <a:picLocks noChangeAspect="1" noChangeArrowheads="1"/>
          </p:cNvPicPr>
          <p:nvPr/>
        </p:nvPicPr>
        <p:blipFill>
          <a:blip r:embed="rId24" cstate="screen">
            <a:extLst>
              <a:ext uri="{28A0092B-C50C-407E-A947-70E740481C1C}">
                <a14:useLocalDpi xmlns:a14="http://schemas.microsoft.com/office/drawing/2010/main" xmlns=""/>
              </a:ext>
            </a:extLst>
          </a:blip>
          <a:srcRect/>
          <a:stretch>
            <a:fillRect/>
          </a:stretch>
        </p:blipFill>
        <p:spPr bwMode="auto">
          <a:xfrm>
            <a:off x="5943600" y="5715000"/>
            <a:ext cx="914400" cy="685800"/>
          </a:xfrm>
          <a:prstGeom prst="rect">
            <a:avLst/>
          </a:prstGeom>
          <a:noFill/>
          <a:ln w="9525">
            <a:noFill/>
            <a:miter lim="800000"/>
            <a:headEnd/>
            <a:tailEnd/>
          </a:ln>
          <a:effectLst/>
        </p:spPr>
      </p:pic>
      <p:pic>
        <p:nvPicPr>
          <p:cNvPr id="2074" name="Picture 26"/>
          <p:cNvPicPr>
            <a:picLocks noChangeAspect="1" noChangeArrowheads="1"/>
          </p:cNvPicPr>
          <p:nvPr/>
        </p:nvPicPr>
        <p:blipFill>
          <a:blip r:embed="rId25" cstate="screen">
            <a:extLst>
              <a:ext uri="{28A0092B-C50C-407E-A947-70E740481C1C}">
                <a14:useLocalDpi xmlns:a14="http://schemas.microsoft.com/office/drawing/2010/main" xmlns=""/>
              </a:ext>
            </a:extLst>
          </a:blip>
          <a:srcRect/>
          <a:stretch>
            <a:fillRect/>
          </a:stretch>
        </p:blipFill>
        <p:spPr bwMode="auto">
          <a:xfrm>
            <a:off x="6934200" y="5734050"/>
            <a:ext cx="889000" cy="666750"/>
          </a:xfrm>
          <a:prstGeom prst="rect">
            <a:avLst/>
          </a:prstGeom>
          <a:noFill/>
          <a:ln w="9525">
            <a:noFill/>
            <a:miter lim="800000"/>
            <a:headEnd/>
            <a:tailEnd/>
          </a:ln>
          <a:effectLst/>
        </p:spPr>
      </p:pic>
      <p:pic>
        <p:nvPicPr>
          <p:cNvPr id="2075" name="Picture 27"/>
          <p:cNvPicPr>
            <a:picLocks noChangeAspect="1" noChangeArrowheads="1"/>
          </p:cNvPicPr>
          <p:nvPr/>
        </p:nvPicPr>
        <p:blipFill>
          <a:blip r:embed="rId26" cstate="screen">
            <a:extLst>
              <a:ext uri="{28A0092B-C50C-407E-A947-70E740481C1C}">
                <a14:useLocalDpi xmlns:a14="http://schemas.microsoft.com/office/drawing/2010/main" xmlns=""/>
              </a:ext>
            </a:extLst>
          </a:blip>
          <a:srcRect/>
          <a:stretch>
            <a:fillRect/>
          </a:stretch>
        </p:blipFill>
        <p:spPr bwMode="auto">
          <a:xfrm>
            <a:off x="7924800" y="5715000"/>
            <a:ext cx="914400" cy="6858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27"/>
          <a:srcRect/>
          <a:stretch>
            <a:fillRect/>
          </a:stretch>
        </p:blipFill>
        <p:spPr bwMode="auto">
          <a:xfrm>
            <a:off x="457200" y="5410200"/>
            <a:ext cx="2438400" cy="12192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28"/>
          <a:srcRect/>
          <a:stretch>
            <a:fillRect/>
          </a:stretch>
        </p:blipFill>
        <p:spPr bwMode="auto">
          <a:xfrm>
            <a:off x="457200" y="4114800"/>
            <a:ext cx="2438400" cy="1219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29"/>
          <a:srcRect/>
          <a:stretch>
            <a:fillRect/>
          </a:stretch>
        </p:blipFill>
        <p:spPr bwMode="auto">
          <a:xfrm>
            <a:off x="457200" y="2819400"/>
            <a:ext cx="2438400" cy="12192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30"/>
          <a:srcRect/>
          <a:stretch>
            <a:fillRect/>
          </a:stretch>
        </p:blipFill>
        <p:spPr bwMode="auto">
          <a:xfrm>
            <a:off x="457200" y="1524000"/>
            <a:ext cx="2438400" cy="1219200"/>
          </a:xfrm>
          <a:prstGeom prst="rect">
            <a:avLst/>
          </a:prstGeom>
          <a:noFill/>
          <a:ln w="9525">
            <a:noFill/>
            <a:miter lim="800000"/>
            <a:headEnd/>
            <a:tailEnd/>
          </a:ln>
          <a:effectLst/>
        </p:spPr>
      </p:pic>
      <p:sp>
        <p:nvSpPr>
          <p:cNvPr id="31" name="Pentagon 30"/>
          <p:cNvSpPr/>
          <p:nvPr/>
        </p:nvSpPr>
        <p:spPr>
          <a:xfrm rot="5400000">
            <a:off x="3301032" y="1289352"/>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4276392" y="1289352"/>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3" name="Pentagon 32"/>
          <p:cNvSpPr/>
          <p:nvPr/>
        </p:nvSpPr>
        <p:spPr>
          <a:xfrm rot="5400000">
            <a:off x="5251752" y="1289352"/>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7" name="Pentagon 36"/>
          <p:cNvSpPr/>
          <p:nvPr/>
        </p:nvSpPr>
        <p:spPr>
          <a:xfrm rot="5400000">
            <a:off x="6249610" y="1289352"/>
            <a:ext cx="309638" cy="464457"/>
          </a:xfrm>
          <a:prstGeom prst="homePlat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8" name="Pentagon 37"/>
          <p:cNvSpPr/>
          <p:nvPr/>
        </p:nvSpPr>
        <p:spPr>
          <a:xfrm rot="5400000">
            <a:off x="7224970" y="1289352"/>
            <a:ext cx="309638" cy="464457"/>
          </a:xfrm>
          <a:prstGeom prst="homePlat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9" name="Pentagon 38"/>
          <p:cNvSpPr/>
          <p:nvPr/>
        </p:nvSpPr>
        <p:spPr>
          <a:xfrm rot="5400000">
            <a:off x="8200330" y="1289352"/>
            <a:ext cx="309638" cy="464457"/>
          </a:xfrm>
          <a:prstGeom prst="homePlat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41"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 Definition</a:t>
            </a:r>
            <a:endParaRPr lang="en-US" dirty="0"/>
          </a:p>
        </p:txBody>
      </p:sp>
      <p:sp>
        <p:nvSpPr>
          <p:cNvPr id="3" name="Content Placeholder 2"/>
          <p:cNvSpPr>
            <a:spLocks noGrp="1"/>
          </p:cNvSpPr>
          <p:nvPr>
            <p:ph idx="1"/>
          </p:nvPr>
        </p:nvSpPr>
        <p:spPr/>
        <p:txBody>
          <a:bodyPr/>
          <a:lstStyle/>
          <a:p>
            <a:r>
              <a:rPr lang="en-US" dirty="0" smtClean="0"/>
              <a:t>Place Categorization</a:t>
            </a:r>
          </a:p>
          <a:p>
            <a:r>
              <a:rPr lang="en-US" dirty="0" smtClean="0"/>
              <a:t>Viewpoint Recognition</a:t>
            </a:r>
          </a:p>
          <a:p>
            <a:endParaRPr lang="en-US" dirty="0" smtClean="0"/>
          </a:p>
        </p:txBody>
      </p:sp>
      <p:pic>
        <p:nvPicPr>
          <p:cNvPr id="4"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38200" y="2971800"/>
            <a:ext cx="7373194"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5334000" y="2922273"/>
            <a:ext cx="2406031" cy="50672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23524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l="53944" r="-53944"/>
          <a:stretch/>
        </p:blipFill>
        <p:spPr bwMode="auto">
          <a:xfrm>
            <a:off x="457200" y="2362200"/>
            <a:ext cx="7373194"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57200" y="304800"/>
            <a:ext cx="8229600" cy="1143000"/>
          </a:xfrm>
        </p:spPr>
        <p:txBody>
          <a:bodyPr>
            <a:normAutofit/>
          </a:bodyPr>
          <a:lstStyle/>
          <a:p>
            <a:r>
              <a:rPr lang="en-US" dirty="0" smtClean="0"/>
              <a:t>Definition of Scene</a:t>
            </a:r>
            <a:endParaRPr lang="en-US" dirty="0"/>
          </a:p>
        </p:txBody>
      </p:sp>
      <p:sp>
        <p:nvSpPr>
          <p:cNvPr id="6" name="TextBox 5"/>
          <p:cNvSpPr txBox="1"/>
          <p:nvPr/>
        </p:nvSpPr>
        <p:spPr>
          <a:xfrm>
            <a:off x="5105400" y="5562600"/>
            <a:ext cx="3413225" cy="954107"/>
          </a:xfrm>
          <a:prstGeom prst="rect">
            <a:avLst/>
          </a:prstGeom>
          <a:noFill/>
        </p:spPr>
        <p:txBody>
          <a:bodyPr wrap="square" rtlCol="0">
            <a:spAutoFit/>
          </a:bodyPr>
          <a:lstStyle/>
          <a:p>
            <a:pPr algn="ctr"/>
            <a:r>
              <a:rPr lang="en-US" sz="2800" dirty="0" smtClean="0"/>
              <a:t>Theater-related Categories in SUN</a:t>
            </a:r>
            <a:endParaRPr lang="en-US" sz="2800" dirty="0"/>
          </a:p>
        </p:txBody>
      </p:sp>
      <p:sp>
        <p:nvSpPr>
          <p:cNvPr id="7" name="Content Placeholder 6"/>
          <p:cNvSpPr>
            <a:spLocks noGrp="1"/>
          </p:cNvSpPr>
          <p:nvPr>
            <p:ph idx="1"/>
          </p:nvPr>
        </p:nvSpPr>
        <p:spPr>
          <a:xfrm>
            <a:off x="577038" y="1600200"/>
            <a:ext cx="8534400" cy="4525963"/>
          </a:xfrm>
        </p:spPr>
        <p:txBody>
          <a:bodyPr>
            <a:normAutofit/>
          </a:bodyPr>
          <a:lstStyle/>
          <a:p>
            <a:pPr marL="0" indent="0">
              <a:buNone/>
            </a:pPr>
            <a:r>
              <a:rPr lang="en-US" sz="3600" dirty="0" err="1"/>
              <a:t>Place+</a:t>
            </a:r>
            <a:r>
              <a:rPr lang="en-US" sz="3600" dirty="0" err="1" smtClean="0"/>
              <a:t>Viewpoint</a:t>
            </a:r>
            <a:r>
              <a:rPr lang="en-US" sz="3600" dirty="0" smtClean="0"/>
              <a:t>      VS              Scene</a:t>
            </a:r>
            <a:endParaRPr lang="en-US" sz="3600" dirty="0"/>
          </a:p>
        </p:txBody>
      </p:sp>
      <p:cxnSp>
        <p:nvCxnSpPr>
          <p:cNvPr id="9" name="Straight Connector 8"/>
          <p:cNvCxnSpPr/>
          <p:nvPr/>
        </p:nvCxnSpPr>
        <p:spPr>
          <a:xfrm>
            <a:off x="4615638" y="2286000"/>
            <a:ext cx="0" cy="45720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00600" y="2743200"/>
            <a:ext cx="4800600" cy="3108544"/>
          </a:xfrm>
          <a:prstGeom prst="rect">
            <a:avLst/>
          </a:prstGeom>
          <a:noFill/>
        </p:spPr>
        <p:txBody>
          <a:bodyPr wrap="square" rtlCol="0">
            <a:spAutoFit/>
          </a:bodyPr>
          <a:lstStyle/>
          <a:p>
            <a:r>
              <a:rPr lang="nl-NL" sz="2800" dirty="0"/>
              <a:t>s/stage/indoor</a:t>
            </a:r>
          </a:p>
          <a:p>
            <a:r>
              <a:rPr lang="nl-NL" sz="2800" dirty="0"/>
              <a:t>t/theater/</a:t>
            </a:r>
            <a:r>
              <a:rPr lang="nl-NL" sz="2800" dirty="0" err="1"/>
              <a:t>indoor_seats</a:t>
            </a:r>
            <a:endParaRPr lang="nl-NL" sz="2800" dirty="0"/>
          </a:p>
          <a:p>
            <a:r>
              <a:rPr lang="nl-NL" sz="2800" dirty="0"/>
              <a:t>t/theater/</a:t>
            </a:r>
            <a:r>
              <a:rPr lang="nl-NL" sz="2800" dirty="0" err="1"/>
              <a:t>indoor_round</a:t>
            </a:r>
            <a:endParaRPr lang="nl-NL" sz="2800" dirty="0"/>
          </a:p>
          <a:p>
            <a:r>
              <a:rPr lang="nl-NL" sz="2800" dirty="0"/>
              <a:t>t/theater/</a:t>
            </a:r>
            <a:r>
              <a:rPr lang="nl-NL" sz="2800" dirty="0" err="1"/>
              <a:t>indoor_procenium</a:t>
            </a:r>
            <a:endParaRPr lang="nl-NL" sz="2800" dirty="0"/>
          </a:p>
          <a:p>
            <a:r>
              <a:rPr lang="nl-NL" sz="2800" dirty="0"/>
              <a:t>o/</a:t>
            </a:r>
            <a:r>
              <a:rPr lang="nl-NL" sz="2800" dirty="0" err="1"/>
              <a:t>orchestra_pit</a:t>
            </a:r>
            <a:endParaRPr lang="nl-NL" sz="2800" dirty="0"/>
          </a:p>
          <a:p>
            <a:r>
              <a:rPr lang="nl-NL" sz="2800" dirty="0"/>
              <a:t>c/catwalk</a:t>
            </a:r>
          </a:p>
          <a:p>
            <a:r>
              <a:rPr lang="en-US" sz="2800" dirty="0" smtClean="0"/>
              <a:t>…</a:t>
            </a:r>
            <a:endParaRPr lang="en-US" sz="2800" dirty="0"/>
          </a:p>
        </p:txBody>
      </p:sp>
      <p:sp>
        <p:nvSpPr>
          <p:cNvPr id="12" name="TextBox 11"/>
          <p:cNvSpPr txBox="1"/>
          <p:nvPr/>
        </p:nvSpPr>
        <p:spPr>
          <a:xfrm>
            <a:off x="4648200" y="5715000"/>
            <a:ext cx="4495799" cy="1077218"/>
          </a:xfrm>
          <a:prstGeom prst="rect">
            <a:avLst/>
          </a:prstGeom>
          <a:solidFill>
            <a:srgbClr val="FFFF00"/>
          </a:solidFill>
        </p:spPr>
        <p:txBody>
          <a:bodyPr wrap="square" rtlCol="0">
            <a:spAutoFit/>
          </a:bodyPr>
          <a:lstStyle/>
          <a:p>
            <a:r>
              <a:rPr lang="en-US" sz="3200" dirty="0" smtClean="0"/>
              <a:t>What about unnamable viewpoints?</a:t>
            </a:r>
            <a:endParaRPr lang="en-US" sz="3200" dirty="0"/>
          </a:p>
        </p:txBody>
      </p:sp>
    </p:spTree>
    <p:extLst>
      <p:ext uri="{BB962C8B-B14F-4D97-AF65-F5344CB8AC3E}">
        <p14:creationId xmlns:p14="http://schemas.microsoft.com/office/powerpoint/2010/main" xmlns="" val="13507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Algorithm Pipeline</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Step 1: Place Categorization</a:t>
            </a:r>
          </a:p>
          <a:p>
            <a:r>
              <a:rPr lang="en-US" dirty="0" smtClean="0"/>
              <a:t>Step 2</a:t>
            </a:r>
            <a:r>
              <a:rPr lang="en-US" dirty="0"/>
              <a:t>: Panorama alignment &amp; viewpoint classifier</a:t>
            </a:r>
            <a:endParaRPr lang="en-US" dirty="0" smtClean="0"/>
          </a:p>
          <a:p>
            <a:endParaRPr lang="en-US" dirty="0" smtClean="0"/>
          </a:p>
        </p:txBody>
      </p:sp>
      <p:pic>
        <p:nvPicPr>
          <p:cNvPr id="4"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38200" y="2971800"/>
            <a:ext cx="7373194"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5334000" y="2922273"/>
            <a:ext cx="2406031" cy="50672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86254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descr="Z:\csail\vision-videolabelme\people\jxiao\talks\standford_2012\tv\tv3.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4250637546"/>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Place Categorization</a:t>
            </a:r>
          </a:p>
        </p:txBody>
      </p:sp>
      <p:pic>
        <p:nvPicPr>
          <p:cNvPr id="21" name="Picture 3"/>
          <p:cNvPicPr>
            <a:picLocks noChangeAspect="1" noChangeArrowheads="1"/>
          </p:cNvPicPr>
          <p:nvPr/>
        </p:nvPicPr>
        <p:blipFill>
          <a:blip r:embed="rId3"/>
          <a:srcRect/>
          <a:stretch>
            <a:fillRect/>
          </a:stretch>
        </p:blipFill>
        <p:spPr bwMode="auto">
          <a:xfrm>
            <a:off x="228600" y="1676400"/>
            <a:ext cx="1828800" cy="914400"/>
          </a:xfrm>
          <a:prstGeom prst="rect">
            <a:avLst/>
          </a:prstGeom>
          <a:noFill/>
          <a:ln w="9525">
            <a:noFill/>
            <a:miter lim="800000"/>
            <a:headEnd/>
            <a:tailEnd/>
          </a:ln>
          <a:effectLst/>
        </p:spPr>
      </p:pic>
      <p:pic>
        <p:nvPicPr>
          <p:cNvPr id="22" name="Picture 4"/>
          <p:cNvPicPr>
            <a:picLocks noChangeAspect="1" noChangeArrowheads="1"/>
          </p:cNvPicPr>
          <p:nvPr/>
        </p:nvPicPr>
        <p:blipFill>
          <a:blip r:embed="rId4"/>
          <a:srcRect/>
          <a:stretch>
            <a:fillRect/>
          </a:stretch>
        </p:blipFill>
        <p:spPr bwMode="auto">
          <a:xfrm>
            <a:off x="228600" y="2743200"/>
            <a:ext cx="1828800" cy="914400"/>
          </a:xfrm>
          <a:prstGeom prst="rect">
            <a:avLst/>
          </a:prstGeom>
          <a:noFill/>
          <a:ln w="9525">
            <a:noFill/>
            <a:miter lim="800000"/>
            <a:headEnd/>
            <a:tailEnd/>
          </a:ln>
          <a:effectLst/>
        </p:spPr>
      </p:pic>
      <p:pic>
        <p:nvPicPr>
          <p:cNvPr id="23" name="Picture 4"/>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3810000" y="1828800"/>
            <a:ext cx="914400" cy="685800"/>
          </a:xfrm>
          <a:prstGeom prst="rect">
            <a:avLst/>
          </a:prstGeom>
          <a:noFill/>
          <a:ln w="9525">
            <a:noFill/>
            <a:miter lim="800000"/>
            <a:headEnd/>
            <a:tailEnd/>
          </a:ln>
          <a:effectLst/>
        </p:spPr>
      </p:pic>
      <p:pic>
        <p:nvPicPr>
          <p:cNvPr id="24" name="Picture 6"/>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4800600" y="1828800"/>
            <a:ext cx="914400" cy="685800"/>
          </a:xfrm>
          <a:prstGeom prst="rect">
            <a:avLst/>
          </a:prstGeom>
          <a:noFill/>
          <a:ln w="9525">
            <a:noFill/>
            <a:miter lim="800000"/>
            <a:headEnd/>
            <a:tailEnd/>
          </a:ln>
          <a:effectLst/>
        </p:spPr>
      </p:pic>
      <p:pic>
        <p:nvPicPr>
          <p:cNvPr id="25" name="Picture 8"/>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2819400" y="1828800"/>
            <a:ext cx="914400" cy="685800"/>
          </a:xfrm>
          <a:prstGeom prst="rect">
            <a:avLst/>
          </a:prstGeom>
          <a:noFill/>
          <a:ln w="9525">
            <a:noFill/>
            <a:miter lim="800000"/>
            <a:headEnd/>
            <a:tailEnd/>
          </a:ln>
          <a:effectLst/>
        </p:spPr>
      </p:pic>
      <p:pic>
        <p:nvPicPr>
          <p:cNvPr id="26" name="Picture 11"/>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4800600" y="2895600"/>
            <a:ext cx="914400" cy="685800"/>
          </a:xfrm>
          <a:prstGeom prst="rect">
            <a:avLst/>
          </a:prstGeom>
          <a:noFill/>
          <a:ln w="9525">
            <a:noFill/>
            <a:miter lim="800000"/>
            <a:headEnd/>
            <a:tailEnd/>
          </a:ln>
          <a:effectLst/>
        </p:spPr>
      </p:pic>
      <p:pic>
        <p:nvPicPr>
          <p:cNvPr id="27" name="Picture 13"/>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2819400" y="2895600"/>
            <a:ext cx="914400" cy="685800"/>
          </a:xfrm>
          <a:prstGeom prst="rect">
            <a:avLst/>
          </a:prstGeom>
          <a:noFill/>
          <a:ln w="9525">
            <a:noFill/>
            <a:miter lim="800000"/>
            <a:headEnd/>
            <a:tailEnd/>
          </a:ln>
          <a:effectLst/>
        </p:spPr>
      </p:pic>
      <p:pic>
        <p:nvPicPr>
          <p:cNvPr id="28" name="Picture 15"/>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3810000" y="2895600"/>
            <a:ext cx="914400" cy="685800"/>
          </a:xfrm>
          <a:prstGeom prst="rect">
            <a:avLst/>
          </a:prstGeom>
          <a:noFill/>
          <a:ln w="9525">
            <a:noFill/>
            <a:miter lim="800000"/>
            <a:headEnd/>
            <a:tailEnd/>
          </a:ln>
          <a:effectLst/>
        </p:spPr>
      </p:pic>
      <p:grpSp>
        <p:nvGrpSpPr>
          <p:cNvPr id="29" name="Group 28"/>
          <p:cNvGrpSpPr/>
          <p:nvPr/>
        </p:nvGrpSpPr>
        <p:grpSpPr>
          <a:xfrm>
            <a:off x="6781800" y="2633079"/>
            <a:ext cx="2057400" cy="2091321"/>
            <a:chOff x="2078951" y="4755480"/>
            <a:chExt cx="1402810" cy="1481721"/>
          </a:xfrm>
        </p:grpSpPr>
        <p:sp>
          <p:nvSpPr>
            <p:cNvPr id="30" name="Oval 29"/>
            <p:cNvSpPr/>
            <p:nvPr/>
          </p:nvSpPr>
          <p:spPr>
            <a:xfrm>
              <a:off x="2383751" y="51939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536151" y="53463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307551" y="54606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421851" y="56511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078951" y="53082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128719" y="5646325"/>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574251" y="49653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650451" y="5631408"/>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840951" y="54987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726651" y="57273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577046" y="5955962"/>
              <a:ext cx="76200" cy="762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2993351" y="48129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993351" y="50415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221951" y="49653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145751" y="51939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374351" y="50415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2764751" y="52701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840951" y="51177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688551" y="60321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145751" y="56511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2917151" y="5651162"/>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024561" y="567738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3024561" y="590598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253161" y="582978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176961" y="605838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405561" y="590598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024561" y="521010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024561" y="543870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253161" y="536250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176961" y="559110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405561" y="5438703"/>
              <a:ext cx="76200" cy="762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60"/>
            <p:cNvSpPr/>
            <p:nvPr/>
          </p:nvSpPr>
          <p:spPr>
            <a:xfrm>
              <a:off x="2306764" y="4755480"/>
              <a:ext cx="688865" cy="1481721"/>
            </a:xfrm>
            <a:custGeom>
              <a:avLst/>
              <a:gdLst>
                <a:gd name="connsiteX0" fmla="*/ 493895 w 688865"/>
                <a:gd name="connsiteY0" fmla="*/ 0 h 1481721"/>
                <a:gd name="connsiteX1" fmla="*/ 357822 w 688865"/>
                <a:gd name="connsiteY1" fmla="*/ 660222 h 1481721"/>
                <a:gd name="connsiteX2" fmla="*/ 609810 w 688865"/>
                <a:gd name="connsiteY2" fmla="*/ 675342 h 1481721"/>
                <a:gd name="connsiteX3" fmla="*/ 685406 w 688865"/>
                <a:gd name="connsiteY3" fmla="*/ 846697 h 1481721"/>
                <a:gd name="connsiteX4" fmla="*/ 519094 w 688865"/>
                <a:gd name="connsiteY4" fmla="*/ 907176 h 1481721"/>
                <a:gd name="connsiteX5" fmla="*/ 584611 w 688865"/>
                <a:gd name="connsiteY5" fmla="*/ 1123890 h 1481721"/>
                <a:gd name="connsiteX6" fmla="*/ 0 w 688865"/>
                <a:gd name="connsiteY6" fmla="*/ 1481721 h 148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865" h="1481721">
                  <a:moveTo>
                    <a:pt x="493895" y="0"/>
                  </a:moveTo>
                  <a:cubicBezTo>
                    <a:pt x="416199" y="273832"/>
                    <a:pt x="338503" y="547665"/>
                    <a:pt x="357822" y="660222"/>
                  </a:cubicBezTo>
                  <a:cubicBezTo>
                    <a:pt x="377141" y="772779"/>
                    <a:pt x="555213" y="644263"/>
                    <a:pt x="609810" y="675342"/>
                  </a:cubicBezTo>
                  <a:cubicBezTo>
                    <a:pt x="664407" y="706421"/>
                    <a:pt x="700525" y="808058"/>
                    <a:pt x="685406" y="846697"/>
                  </a:cubicBezTo>
                  <a:cubicBezTo>
                    <a:pt x="670287" y="885336"/>
                    <a:pt x="535893" y="860977"/>
                    <a:pt x="519094" y="907176"/>
                  </a:cubicBezTo>
                  <a:cubicBezTo>
                    <a:pt x="502295" y="953375"/>
                    <a:pt x="671126" y="1028133"/>
                    <a:pt x="584611" y="1123890"/>
                  </a:cubicBezTo>
                  <a:cubicBezTo>
                    <a:pt x="498096" y="1219647"/>
                    <a:pt x="99115" y="1421243"/>
                    <a:pt x="0" y="14817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2" name="TextBox 61"/>
          <p:cNvSpPr txBox="1"/>
          <p:nvPr/>
        </p:nvSpPr>
        <p:spPr>
          <a:xfrm>
            <a:off x="6934200" y="2057400"/>
            <a:ext cx="1628571" cy="584776"/>
          </a:xfrm>
          <a:prstGeom prst="rect">
            <a:avLst/>
          </a:prstGeom>
          <a:noFill/>
        </p:spPr>
        <p:txBody>
          <a:bodyPr wrap="none" rtlCol="0">
            <a:spAutoFit/>
          </a:bodyPr>
          <a:lstStyle/>
          <a:p>
            <a:r>
              <a:rPr lang="en-US" sz="3200" dirty="0" smtClean="0"/>
              <a:t>classifier</a:t>
            </a:r>
            <a:endParaRPr lang="en-US" sz="1600" dirty="0"/>
          </a:p>
        </p:txBody>
      </p:sp>
      <p:sp>
        <p:nvSpPr>
          <p:cNvPr id="63" name="Right Arrow 62"/>
          <p:cNvSpPr/>
          <p:nvPr/>
        </p:nvSpPr>
        <p:spPr>
          <a:xfrm>
            <a:off x="2209800" y="2057400"/>
            <a:ext cx="381000" cy="3810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ight Arrow 63"/>
          <p:cNvSpPr/>
          <p:nvPr/>
        </p:nvSpPr>
        <p:spPr>
          <a:xfrm>
            <a:off x="2210550" y="3057582"/>
            <a:ext cx="380249" cy="371418"/>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ight Arrow 64"/>
          <p:cNvSpPr/>
          <p:nvPr/>
        </p:nvSpPr>
        <p:spPr>
          <a:xfrm>
            <a:off x="2209050" y="4686300"/>
            <a:ext cx="381000" cy="381000"/>
          </a:xfrm>
          <a:prstGeom prst="right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ight Arrow 65"/>
          <p:cNvSpPr/>
          <p:nvPr/>
        </p:nvSpPr>
        <p:spPr>
          <a:xfrm>
            <a:off x="2209800" y="5757891"/>
            <a:ext cx="380249" cy="371418"/>
          </a:xfrm>
          <a:prstGeom prst="right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Alternate Process 66"/>
          <p:cNvSpPr/>
          <p:nvPr/>
        </p:nvSpPr>
        <p:spPr>
          <a:xfrm>
            <a:off x="2667000" y="1524000"/>
            <a:ext cx="3212126" cy="2286000"/>
          </a:xfrm>
          <a:prstGeom prst="flowChartAlternateProcess">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Alternate Process 67"/>
          <p:cNvSpPr/>
          <p:nvPr/>
        </p:nvSpPr>
        <p:spPr>
          <a:xfrm>
            <a:off x="2667000" y="4220160"/>
            <a:ext cx="3212126" cy="2286000"/>
          </a:xfrm>
          <a:prstGeom prst="flowChartAlternateProcess">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ight Arrow 68"/>
          <p:cNvSpPr/>
          <p:nvPr/>
        </p:nvSpPr>
        <p:spPr>
          <a:xfrm>
            <a:off x="6096000" y="2819400"/>
            <a:ext cx="533400" cy="9906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ight Arrow 69"/>
          <p:cNvSpPr/>
          <p:nvPr/>
        </p:nvSpPr>
        <p:spPr>
          <a:xfrm>
            <a:off x="6096000" y="4191000"/>
            <a:ext cx="533400" cy="990600"/>
          </a:xfrm>
          <a:prstGeom prst="right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Down Arrow 70"/>
          <p:cNvSpPr/>
          <p:nvPr/>
        </p:nvSpPr>
        <p:spPr>
          <a:xfrm>
            <a:off x="7239000" y="4876800"/>
            <a:ext cx="533400"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6253222" y="5638800"/>
            <a:ext cx="2966978" cy="461665"/>
          </a:xfrm>
          <a:prstGeom prst="rect">
            <a:avLst/>
          </a:prstGeom>
          <a:noFill/>
        </p:spPr>
        <p:txBody>
          <a:bodyPr wrap="none" rtlCol="0">
            <a:spAutoFit/>
          </a:bodyPr>
          <a:lstStyle/>
          <a:p>
            <a:r>
              <a:rPr lang="en-US" sz="2400" dirty="0"/>
              <a:t>t</a:t>
            </a:r>
            <a:r>
              <a:rPr lang="en-US" sz="2400" dirty="0" smtClean="0"/>
              <a:t>heater VS hotel room</a:t>
            </a:r>
            <a:endParaRPr lang="en-US" sz="2400" dirty="0"/>
          </a:p>
        </p:txBody>
      </p:sp>
      <p:pic>
        <p:nvPicPr>
          <p:cNvPr id="73" name="Picture 72"/>
          <p:cNvPicPr>
            <a:picLocks noChangeAspect="1"/>
          </p:cNvPicPr>
          <p:nvPr/>
        </p:nvPicPr>
        <p:blipFill>
          <a:blip r:embed="rId11" cstate="print"/>
          <a:stretch>
            <a:fillRect/>
          </a:stretch>
        </p:blipFill>
        <p:spPr>
          <a:xfrm>
            <a:off x="3810000" y="4533900"/>
            <a:ext cx="914400" cy="685800"/>
          </a:xfrm>
          <a:prstGeom prst="rect">
            <a:avLst/>
          </a:prstGeom>
        </p:spPr>
      </p:pic>
      <p:pic>
        <p:nvPicPr>
          <p:cNvPr id="74" name="Picture 73"/>
          <p:cNvPicPr>
            <a:picLocks noChangeAspect="1"/>
          </p:cNvPicPr>
          <p:nvPr/>
        </p:nvPicPr>
        <p:blipFill>
          <a:blip r:embed="rId12" cstate="print"/>
          <a:stretch>
            <a:fillRect/>
          </a:stretch>
        </p:blipFill>
        <p:spPr>
          <a:xfrm>
            <a:off x="2819400" y="4533900"/>
            <a:ext cx="914400" cy="685800"/>
          </a:xfrm>
          <a:prstGeom prst="rect">
            <a:avLst/>
          </a:prstGeom>
        </p:spPr>
      </p:pic>
      <p:pic>
        <p:nvPicPr>
          <p:cNvPr id="75" name="Picture 74"/>
          <p:cNvPicPr>
            <a:picLocks noChangeAspect="1"/>
          </p:cNvPicPr>
          <p:nvPr/>
        </p:nvPicPr>
        <p:blipFill>
          <a:blip r:embed="rId13" cstate="print"/>
          <a:stretch>
            <a:fillRect/>
          </a:stretch>
        </p:blipFill>
        <p:spPr>
          <a:xfrm>
            <a:off x="4800600" y="4533900"/>
            <a:ext cx="914400" cy="685800"/>
          </a:xfrm>
          <a:prstGeom prst="rect">
            <a:avLst/>
          </a:prstGeom>
        </p:spPr>
      </p:pic>
      <p:pic>
        <p:nvPicPr>
          <p:cNvPr id="76" name="Picture 75"/>
          <p:cNvPicPr>
            <a:picLocks noChangeAspect="1"/>
          </p:cNvPicPr>
          <p:nvPr/>
        </p:nvPicPr>
        <p:blipFill>
          <a:blip r:embed="rId14"/>
          <a:stretch>
            <a:fillRect/>
          </a:stretch>
        </p:blipFill>
        <p:spPr>
          <a:xfrm>
            <a:off x="228600" y="4419600"/>
            <a:ext cx="1828800" cy="914400"/>
          </a:xfrm>
          <a:prstGeom prst="rect">
            <a:avLst/>
          </a:prstGeom>
        </p:spPr>
      </p:pic>
      <p:pic>
        <p:nvPicPr>
          <p:cNvPr id="77" name="Picture 76"/>
          <p:cNvPicPr>
            <a:picLocks noChangeAspect="1"/>
          </p:cNvPicPr>
          <p:nvPr/>
        </p:nvPicPr>
        <p:blipFill>
          <a:blip r:embed="rId15" cstate="print"/>
          <a:stretch>
            <a:fillRect/>
          </a:stretch>
        </p:blipFill>
        <p:spPr>
          <a:xfrm>
            <a:off x="2819400" y="5600700"/>
            <a:ext cx="914400" cy="685800"/>
          </a:xfrm>
          <a:prstGeom prst="rect">
            <a:avLst/>
          </a:prstGeom>
        </p:spPr>
      </p:pic>
      <p:pic>
        <p:nvPicPr>
          <p:cNvPr id="78" name="Picture 77"/>
          <p:cNvPicPr>
            <a:picLocks noChangeAspect="1"/>
          </p:cNvPicPr>
          <p:nvPr/>
        </p:nvPicPr>
        <p:blipFill>
          <a:blip r:embed="rId16" cstate="print"/>
          <a:stretch>
            <a:fillRect/>
          </a:stretch>
        </p:blipFill>
        <p:spPr>
          <a:xfrm>
            <a:off x="3810000" y="5600700"/>
            <a:ext cx="914400" cy="685800"/>
          </a:xfrm>
          <a:prstGeom prst="rect">
            <a:avLst/>
          </a:prstGeom>
        </p:spPr>
      </p:pic>
      <p:pic>
        <p:nvPicPr>
          <p:cNvPr id="79" name="Picture 78"/>
          <p:cNvPicPr>
            <a:picLocks noChangeAspect="1"/>
          </p:cNvPicPr>
          <p:nvPr/>
        </p:nvPicPr>
        <p:blipFill>
          <a:blip r:embed="rId17" cstate="print"/>
          <a:stretch>
            <a:fillRect/>
          </a:stretch>
        </p:blipFill>
        <p:spPr>
          <a:xfrm>
            <a:off x="4800600" y="5600700"/>
            <a:ext cx="914400" cy="685800"/>
          </a:xfrm>
          <a:prstGeom prst="rect">
            <a:avLst/>
          </a:prstGeom>
        </p:spPr>
      </p:pic>
      <p:pic>
        <p:nvPicPr>
          <p:cNvPr id="80" name="Picture 79"/>
          <p:cNvPicPr>
            <a:picLocks noChangeAspect="1"/>
          </p:cNvPicPr>
          <p:nvPr/>
        </p:nvPicPr>
        <p:blipFill>
          <a:blip r:embed="rId18"/>
          <a:stretch>
            <a:fillRect/>
          </a:stretch>
        </p:blipFill>
        <p:spPr>
          <a:xfrm>
            <a:off x="228600" y="5486400"/>
            <a:ext cx="1828800" cy="914400"/>
          </a:xfrm>
          <a:prstGeom prst="rect">
            <a:avLst/>
          </a:prstGeom>
        </p:spPr>
      </p:pic>
    </p:spTree>
    <p:extLst>
      <p:ext uri="{BB962C8B-B14F-4D97-AF65-F5344CB8AC3E}">
        <p14:creationId xmlns:p14="http://schemas.microsoft.com/office/powerpoint/2010/main" xmlns="" val="3204166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t>Panorama alignment &amp; viewpoint classifier</a:t>
            </a:r>
          </a:p>
        </p:txBody>
      </p:sp>
      <p:pic>
        <p:nvPicPr>
          <p:cNvPr id="4" name="Picture 3"/>
          <p:cNvPicPr>
            <a:picLocks noChangeAspect="1" noChangeArrowheads="1"/>
          </p:cNvPicPr>
          <p:nvPr/>
        </p:nvPicPr>
        <p:blipFill>
          <a:blip r:embed="rId3"/>
          <a:srcRect/>
          <a:stretch>
            <a:fillRect/>
          </a:stretch>
        </p:blipFill>
        <p:spPr bwMode="auto">
          <a:xfrm>
            <a:off x="457200" y="1524000"/>
            <a:ext cx="2438400" cy="1219200"/>
          </a:xfrm>
          <a:prstGeom prst="rect">
            <a:avLst/>
          </a:prstGeom>
          <a:noFill/>
          <a:ln w="9525">
            <a:noFill/>
            <a:miter lim="800000"/>
            <a:headEnd/>
            <a:tailEnd/>
          </a:ln>
          <a:effectLst/>
        </p:spPr>
      </p:pic>
      <p:pic>
        <p:nvPicPr>
          <p:cNvPr id="5" name="Picture 4"/>
          <p:cNvPicPr>
            <a:picLocks noChangeAspect="1" noChangeArrowheads="1"/>
          </p:cNvPicPr>
          <p:nvPr/>
        </p:nvPicPr>
        <p:blipFill>
          <a:blip r:embed="rId4"/>
          <a:srcRect/>
          <a:stretch>
            <a:fillRect/>
          </a:stretch>
        </p:blipFill>
        <p:spPr bwMode="auto">
          <a:xfrm>
            <a:off x="457200" y="2819400"/>
            <a:ext cx="2438400" cy="1219200"/>
          </a:xfrm>
          <a:prstGeom prst="rect">
            <a:avLst/>
          </a:prstGeom>
          <a:noFill/>
          <a:ln w="9525">
            <a:noFill/>
            <a:miter lim="800000"/>
            <a:headEnd/>
            <a:tailEnd/>
          </a:ln>
          <a:effectLst/>
        </p:spPr>
      </p:pic>
      <p:pic>
        <p:nvPicPr>
          <p:cNvPr id="6" name="Picture 5"/>
          <p:cNvPicPr>
            <a:picLocks noChangeAspect="1" noChangeArrowheads="1"/>
          </p:cNvPicPr>
          <p:nvPr/>
        </p:nvPicPr>
        <p:blipFill>
          <a:blip r:embed="rId5"/>
          <a:srcRect/>
          <a:stretch>
            <a:fillRect/>
          </a:stretch>
        </p:blipFill>
        <p:spPr bwMode="auto">
          <a:xfrm>
            <a:off x="457200" y="4114800"/>
            <a:ext cx="2438400" cy="1219200"/>
          </a:xfrm>
          <a:prstGeom prst="rect">
            <a:avLst/>
          </a:prstGeom>
          <a:noFill/>
          <a:ln w="9525">
            <a:noFill/>
            <a:miter lim="800000"/>
            <a:headEnd/>
            <a:tailEnd/>
          </a:ln>
          <a:effectLst/>
        </p:spPr>
      </p:pic>
      <p:pic>
        <p:nvPicPr>
          <p:cNvPr id="7" name="Picture 6"/>
          <p:cNvPicPr>
            <a:picLocks noChangeAspect="1" noChangeArrowheads="1"/>
          </p:cNvPicPr>
          <p:nvPr/>
        </p:nvPicPr>
        <p:blipFill>
          <a:blip r:embed="rId6"/>
          <a:srcRect/>
          <a:stretch>
            <a:fillRect/>
          </a:stretch>
        </p:blipFill>
        <p:spPr bwMode="auto">
          <a:xfrm>
            <a:off x="457200" y="5410200"/>
            <a:ext cx="2438400" cy="121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pic>
        <p:nvPicPr>
          <p:cNvPr id="1027" name="Picture 3"/>
          <p:cNvPicPr>
            <a:picLocks noChangeAspect="1" noChangeArrowheads="1"/>
          </p:cNvPicPr>
          <p:nvPr/>
        </p:nvPicPr>
        <p:blipFill>
          <a:blip r:embed="rId3"/>
          <a:srcRect/>
          <a:stretch>
            <a:fillRect/>
          </a:stretch>
        </p:blipFill>
        <p:spPr bwMode="auto">
          <a:xfrm>
            <a:off x="3962400" y="2514600"/>
            <a:ext cx="1828800" cy="9144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3962400" y="3581400"/>
            <a:ext cx="1828800" cy="9144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3962400" y="4648200"/>
            <a:ext cx="1828800" cy="9144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3962400" y="5715000"/>
            <a:ext cx="1828800" cy="914400"/>
          </a:xfrm>
          <a:prstGeom prst="rect">
            <a:avLst/>
          </a:prstGeom>
          <a:noFill/>
          <a:ln w="9525">
            <a:noFill/>
            <a:miter lim="800000"/>
            <a:headEnd/>
            <a:tailEnd/>
          </a:ln>
          <a:effectLst/>
        </p:spPr>
      </p:pic>
      <p:sp>
        <p:nvSpPr>
          <p:cNvPr id="145" name="Rectangle 144"/>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a:spLocks/>
          </p:cNvSpPr>
          <p:nvPr/>
        </p:nvSpPr>
        <p:spPr>
          <a:xfrm>
            <a:off x="609600" y="5599699"/>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a:spLocks/>
          </p:cNvSpPr>
          <p:nvPr/>
        </p:nvSpPr>
        <p:spPr>
          <a:xfrm>
            <a:off x="609600" y="4057411"/>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pic>
        <p:nvPicPr>
          <p:cNvPr id="1027" name="Picture 3"/>
          <p:cNvPicPr>
            <a:picLocks noChangeAspect="1" noChangeArrowheads="1"/>
          </p:cNvPicPr>
          <p:nvPr/>
        </p:nvPicPr>
        <p:blipFill>
          <a:blip r:embed="rId3"/>
          <a:srcRect/>
          <a:stretch>
            <a:fillRect/>
          </a:stretch>
        </p:blipFill>
        <p:spPr bwMode="auto">
          <a:xfrm>
            <a:off x="3962400" y="2514600"/>
            <a:ext cx="1828800" cy="9144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3962400" y="3581400"/>
            <a:ext cx="1828800" cy="9144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3962400" y="4648200"/>
            <a:ext cx="1828800" cy="9144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3962400" y="5715000"/>
            <a:ext cx="1828800" cy="914400"/>
          </a:xfrm>
          <a:prstGeom prst="rect">
            <a:avLst/>
          </a:prstGeom>
          <a:noFill/>
          <a:ln w="9525">
            <a:noFill/>
            <a:miter lim="800000"/>
            <a:headEnd/>
            <a:tailEnd/>
          </a:ln>
          <a:effectLst/>
        </p:spPr>
      </p:pic>
      <p:pic>
        <p:nvPicPr>
          <p:cNvPr id="133" name="Picture 4"/>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7086600" y="2667000"/>
            <a:ext cx="914400" cy="685800"/>
          </a:xfrm>
          <a:prstGeom prst="rect">
            <a:avLst/>
          </a:prstGeom>
          <a:noFill/>
          <a:ln w="9525">
            <a:noFill/>
            <a:miter lim="800000"/>
            <a:headEnd/>
            <a:tailEnd/>
          </a:ln>
          <a:effectLst/>
        </p:spPr>
      </p:pic>
      <p:pic>
        <p:nvPicPr>
          <p:cNvPr id="134" name="Picture 6"/>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8077200" y="2667000"/>
            <a:ext cx="914400" cy="685800"/>
          </a:xfrm>
          <a:prstGeom prst="rect">
            <a:avLst/>
          </a:prstGeom>
          <a:noFill/>
          <a:ln w="9525">
            <a:noFill/>
            <a:miter lim="800000"/>
            <a:headEnd/>
            <a:tailEnd/>
          </a:ln>
          <a:effectLst/>
        </p:spPr>
      </p:pic>
      <p:pic>
        <p:nvPicPr>
          <p:cNvPr id="135" name="Picture 8"/>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6096000" y="2667000"/>
            <a:ext cx="914400" cy="685800"/>
          </a:xfrm>
          <a:prstGeom prst="rect">
            <a:avLst/>
          </a:prstGeom>
          <a:noFill/>
          <a:ln w="9525">
            <a:noFill/>
            <a:miter lim="800000"/>
            <a:headEnd/>
            <a:tailEnd/>
          </a:ln>
          <a:effectLst/>
        </p:spPr>
      </p:pic>
      <p:pic>
        <p:nvPicPr>
          <p:cNvPr id="136" name="Picture 11"/>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8077200" y="3733800"/>
            <a:ext cx="914400" cy="685800"/>
          </a:xfrm>
          <a:prstGeom prst="rect">
            <a:avLst/>
          </a:prstGeom>
          <a:noFill/>
          <a:ln w="9525">
            <a:noFill/>
            <a:miter lim="800000"/>
            <a:headEnd/>
            <a:tailEnd/>
          </a:ln>
          <a:effectLst/>
        </p:spPr>
      </p:pic>
      <p:pic>
        <p:nvPicPr>
          <p:cNvPr id="137" name="Picture 13"/>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6096000" y="3733800"/>
            <a:ext cx="914400" cy="685800"/>
          </a:xfrm>
          <a:prstGeom prst="rect">
            <a:avLst/>
          </a:prstGeom>
          <a:noFill/>
          <a:ln w="9525">
            <a:noFill/>
            <a:miter lim="800000"/>
            <a:headEnd/>
            <a:tailEnd/>
          </a:ln>
          <a:effectLst/>
        </p:spPr>
      </p:pic>
      <p:pic>
        <p:nvPicPr>
          <p:cNvPr id="138" name="Picture 15"/>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7086600" y="3733800"/>
            <a:ext cx="914400" cy="685800"/>
          </a:xfrm>
          <a:prstGeom prst="rect">
            <a:avLst/>
          </a:prstGeom>
          <a:noFill/>
          <a:ln w="9525">
            <a:noFill/>
            <a:miter lim="800000"/>
            <a:headEnd/>
            <a:tailEnd/>
          </a:ln>
          <a:effectLst/>
        </p:spPr>
      </p:pic>
      <p:pic>
        <p:nvPicPr>
          <p:cNvPr id="139" name="Picture 16"/>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6096000" y="4800600"/>
            <a:ext cx="914400" cy="685800"/>
          </a:xfrm>
          <a:prstGeom prst="rect">
            <a:avLst/>
          </a:prstGeom>
          <a:noFill/>
          <a:ln w="9525">
            <a:noFill/>
            <a:miter lim="800000"/>
            <a:headEnd/>
            <a:tailEnd/>
          </a:ln>
          <a:effectLst/>
        </p:spPr>
      </p:pic>
      <p:pic>
        <p:nvPicPr>
          <p:cNvPr id="140" name="Picture 18"/>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7086600" y="4800600"/>
            <a:ext cx="914400" cy="685800"/>
          </a:xfrm>
          <a:prstGeom prst="rect">
            <a:avLst/>
          </a:prstGeom>
          <a:noFill/>
          <a:ln w="9525">
            <a:noFill/>
            <a:miter lim="800000"/>
            <a:headEnd/>
            <a:tailEnd/>
          </a:ln>
          <a:effectLst/>
        </p:spPr>
      </p:pic>
      <p:pic>
        <p:nvPicPr>
          <p:cNvPr id="141" name="Picture 20"/>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8077200" y="4800600"/>
            <a:ext cx="914400" cy="685800"/>
          </a:xfrm>
          <a:prstGeom prst="rect">
            <a:avLst/>
          </a:prstGeom>
          <a:noFill/>
          <a:ln w="9525">
            <a:noFill/>
            <a:miter lim="800000"/>
            <a:headEnd/>
            <a:tailEnd/>
          </a:ln>
          <a:effectLst/>
        </p:spPr>
      </p:pic>
      <p:pic>
        <p:nvPicPr>
          <p:cNvPr id="142" name="Picture 22"/>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7086600" y="5867400"/>
            <a:ext cx="914400" cy="685800"/>
          </a:xfrm>
          <a:prstGeom prst="rect">
            <a:avLst/>
          </a:prstGeom>
          <a:noFill/>
          <a:ln w="9525">
            <a:noFill/>
            <a:miter lim="800000"/>
            <a:headEnd/>
            <a:tailEnd/>
          </a:ln>
          <a:effectLst/>
        </p:spPr>
      </p:pic>
      <p:pic>
        <p:nvPicPr>
          <p:cNvPr id="143" name="Picture 24"/>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8077200" y="5867400"/>
            <a:ext cx="914400" cy="685800"/>
          </a:xfrm>
          <a:prstGeom prst="rect">
            <a:avLst/>
          </a:prstGeom>
          <a:noFill/>
          <a:ln w="9525">
            <a:noFill/>
            <a:miter lim="800000"/>
            <a:headEnd/>
            <a:tailEnd/>
          </a:ln>
          <a:effectLst/>
        </p:spPr>
      </p:pic>
      <p:pic>
        <p:nvPicPr>
          <p:cNvPr id="144" name="Picture 26"/>
          <p:cNvPicPr>
            <a:picLocks noChangeAspect="1" noChangeArrowheads="1"/>
          </p:cNvPicPr>
          <p:nvPr/>
        </p:nvPicPr>
        <p:blipFill>
          <a:blip r:embed="rId18" cstate="screen">
            <a:extLst>
              <a:ext uri="{28A0092B-C50C-407E-A947-70E740481C1C}">
                <a14:useLocalDpi xmlns:a14="http://schemas.microsoft.com/office/drawing/2010/main" xmlns=""/>
              </a:ext>
            </a:extLst>
          </a:blip>
          <a:srcRect/>
          <a:stretch>
            <a:fillRect/>
          </a:stretch>
        </p:blipFill>
        <p:spPr bwMode="auto">
          <a:xfrm>
            <a:off x="6096000" y="5886450"/>
            <a:ext cx="889000" cy="666750"/>
          </a:xfrm>
          <a:prstGeom prst="rect">
            <a:avLst/>
          </a:prstGeom>
          <a:noFill/>
          <a:ln w="9525">
            <a:noFill/>
            <a:miter lim="800000"/>
            <a:headEnd/>
            <a:tailEnd/>
          </a:ln>
          <a:effectLst/>
        </p:spPr>
      </p:pic>
      <p:sp>
        <p:nvSpPr>
          <p:cNvPr id="37" name="Rectangle 36"/>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a:spLocks/>
          </p:cNvSpPr>
          <p:nvPr/>
        </p:nvSpPr>
        <p:spPr>
          <a:xfrm>
            <a:off x="609600" y="5599699"/>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13509" y="5755757"/>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905279" y="5755757"/>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892096" y="5755757"/>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a:spLocks/>
          </p:cNvSpPr>
          <p:nvPr/>
        </p:nvSpPr>
        <p:spPr>
          <a:xfrm>
            <a:off x="609600" y="4057411"/>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13509" y="421210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05279" y="421210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892096" y="421210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pic>
        <p:nvPicPr>
          <p:cNvPr id="37" name="Picture 3"/>
          <p:cNvPicPr>
            <a:picLocks noChangeAspect="1" noChangeArrowheads="1"/>
          </p:cNvPicPr>
          <p:nvPr/>
        </p:nvPicPr>
        <p:blipFill>
          <a:blip r:embed="rId3"/>
          <a:srcRect/>
          <a:stretch>
            <a:fillRect/>
          </a:stretch>
        </p:blipFill>
        <p:spPr bwMode="auto">
          <a:xfrm>
            <a:off x="3962400" y="2514600"/>
            <a:ext cx="1828800" cy="914400"/>
          </a:xfrm>
          <a:prstGeom prst="rect">
            <a:avLst/>
          </a:prstGeom>
          <a:noFill/>
          <a:ln w="9525">
            <a:noFill/>
            <a:miter lim="800000"/>
            <a:headEnd/>
            <a:tailEnd/>
          </a:ln>
          <a:effectLst/>
        </p:spPr>
      </p:pic>
      <p:pic>
        <p:nvPicPr>
          <p:cNvPr id="38"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086600" y="2667000"/>
            <a:ext cx="914400" cy="685800"/>
          </a:xfrm>
          <a:prstGeom prst="rect">
            <a:avLst/>
          </a:prstGeom>
          <a:noFill/>
          <a:ln w="9525">
            <a:noFill/>
            <a:miter lim="800000"/>
            <a:headEnd/>
            <a:tailEnd/>
          </a:ln>
          <a:effectLst/>
        </p:spPr>
      </p:pic>
      <p:pic>
        <p:nvPicPr>
          <p:cNvPr id="39"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8077200" y="2667000"/>
            <a:ext cx="914400" cy="685800"/>
          </a:xfrm>
          <a:prstGeom prst="rect">
            <a:avLst/>
          </a:prstGeom>
          <a:noFill/>
          <a:ln w="9525">
            <a:noFill/>
            <a:miter lim="800000"/>
            <a:headEnd/>
            <a:tailEnd/>
          </a:ln>
          <a:effectLst/>
        </p:spPr>
      </p:pic>
      <p:pic>
        <p:nvPicPr>
          <p:cNvPr id="42" name="Picture 8"/>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096000" y="2667000"/>
            <a:ext cx="914400" cy="68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5" name="Oval 44"/>
          <p:cNvSpPr/>
          <p:nvPr/>
        </p:nvSpPr>
        <p:spPr>
          <a:xfrm>
            <a:off x="802935" y="2744228"/>
            <a:ext cx="625924" cy="489636"/>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777916" y="2743200"/>
            <a:ext cx="629088" cy="489636"/>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765175" y="2744952"/>
            <a:ext cx="623697" cy="489636"/>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3"/>
          <p:cNvPicPr>
            <a:picLocks noChangeAspect="1" noChangeArrowheads="1"/>
          </p:cNvPicPr>
          <p:nvPr/>
        </p:nvPicPr>
        <p:blipFill>
          <a:blip r:embed="rId3"/>
          <a:srcRect/>
          <a:stretch>
            <a:fillRect/>
          </a:stretch>
        </p:blipFill>
        <p:spPr bwMode="auto">
          <a:xfrm>
            <a:off x="3962400" y="2514600"/>
            <a:ext cx="1828800" cy="914400"/>
          </a:xfrm>
          <a:prstGeom prst="rect">
            <a:avLst/>
          </a:prstGeom>
          <a:noFill/>
          <a:ln w="9525">
            <a:noFill/>
            <a:miter lim="800000"/>
            <a:headEnd/>
            <a:tailEnd/>
          </a:ln>
          <a:effectLst/>
        </p:spPr>
      </p:pic>
      <p:pic>
        <p:nvPicPr>
          <p:cNvPr id="51"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086600" y="2667000"/>
            <a:ext cx="914400" cy="685800"/>
          </a:xfrm>
          <a:prstGeom prst="rect">
            <a:avLst/>
          </a:prstGeom>
          <a:noFill/>
          <a:ln w="9525">
            <a:noFill/>
            <a:miter lim="800000"/>
            <a:headEnd/>
            <a:tailEnd/>
          </a:ln>
          <a:effectLst/>
        </p:spPr>
      </p:pic>
      <p:pic>
        <p:nvPicPr>
          <p:cNvPr id="52"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8077200" y="2667000"/>
            <a:ext cx="914400" cy="685800"/>
          </a:xfrm>
          <a:prstGeom prst="rect">
            <a:avLst/>
          </a:prstGeom>
          <a:noFill/>
          <a:ln w="9525">
            <a:noFill/>
            <a:miter lim="800000"/>
            <a:headEnd/>
            <a:tailEnd/>
          </a:ln>
          <a:effectLst/>
        </p:spPr>
      </p:pic>
      <p:pic>
        <p:nvPicPr>
          <p:cNvPr id="53" name="Picture 8"/>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096000" y="2667000"/>
            <a:ext cx="914400" cy="68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5" name="Oval 44"/>
          <p:cNvSpPr/>
          <p:nvPr/>
        </p:nvSpPr>
        <p:spPr>
          <a:xfrm>
            <a:off x="802935" y="2744228"/>
            <a:ext cx="625924" cy="489636"/>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777916" y="2743200"/>
            <a:ext cx="629088" cy="489636"/>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765175" y="2744952"/>
            <a:ext cx="623697" cy="489636"/>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3"/>
          <p:cNvPicPr>
            <a:picLocks noChangeAspect="1" noChangeArrowheads="1"/>
          </p:cNvPicPr>
          <p:nvPr/>
        </p:nvPicPr>
        <p:blipFill>
          <a:blip r:embed="rId3"/>
          <a:srcRect/>
          <a:stretch>
            <a:fillRect/>
          </a:stretch>
        </p:blipFill>
        <p:spPr bwMode="auto">
          <a:xfrm>
            <a:off x="3962400" y="2514600"/>
            <a:ext cx="1828800" cy="914400"/>
          </a:xfrm>
          <a:prstGeom prst="rect">
            <a:avLst/>
          </a:prstGeom>
          <a:noFill/>
          <a:ln w="9525">
            <a:noFill/>
            <a:miter lim="800000"/>
            <a:headEnd/>
            <a:tailEnd/>
          </a:ln>
          <a:effectLst/>
        </p:spPr>
      </p:pic>
      <p:pic>
        <p:nvPicPr>
          <p:cNvPr id="51"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086600" y="2667000"/>
            <a:ext cx="914400" cy="685800"/>
          </a:xfrm>
          <a:prstGeom prst="rect">
            <a:avLst/>
          </a:prstGeom>
          <a:noFill/>
          <a:ln w="9525">
            <a:noFill/>
            <a:miter lim="800000"/>
            <a:headEnd/>
            <a:tailEnd/>
          </a:ln>
          <a:effectLst/>
        </p:spPr>
      </p:pic>
      <p:pic>
        <p:nvPicPr>
          <p:cNvPr id="52"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8077200" y="2667000"/>
            <a:ext cx="914400" cy="685800"/>
          </a:xfrm>
          <a:prstGeom prst="rect">
            <a:avLst/>
          </a:prstGeom>
          <a:noFill/>
          <a:ln w="9525">
            <a:noFill/>
            <a:miter lim="800000"/>
            <a:headEnd/>
            <a:tailEnd/>
          </a:ln>
          <a:effectLst/>
        </p:spPr>
      </p:pic>
      <p:pic>
        <p:nvPicPr>
          <p:cNvPr id="53" name="Picture 8"/>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096000" y="2667000"/>
            <a:ext cx="914400" cy="685800"/>
          </a:xfrm>
          <a:prstGeom prst="rect">
            <a:avLst/>
          </a:prstGeom>
          <a:noFill/>
          <a:ln w="9525">
            <a:noFill/>
            <a:miter lim="800000"/>
            <a:headEnd/>
            <a:tailEnd/>
          </a:ln>
          <a:effectLst/>
        </p:spPr>
      </p:pic>
      <p:pic>
        <p:nvPicPr>
          <p:cNvPr id="54" name="Picture 4"/>
          <p:cNvPicPr>
            <a:picLocks noChangeAspect="1" noChangeArrowheads="1"/>
          </p:cNvPicPr>
          <p:nvPr/>
        </p:nvPicPr>
        <p:blipFill>
          <a:blip r:embed="rId7"/>
          <a:srcRect/>
          <a:stretch>
            <a:fillRect/>
          </a:stretch>
        </p:blipFill>
        <p:spPr bwMode="auto">
          <a:xfrm>
            <a:off x="3962400" y="3581400"/>
            <a:ext cx="1828800" cy="914400"/>
          </a:xfrm>
          <a:prstGeom prst="rect">
            <a:avLst/>
          </a:prstGeom>
          <a:noFill/>
          <a:ln w="9525">
            <a:noFill/>
            <a:miter lim="800000"/>
            <a:headEnd/>
            <a:tailEnd/>
          </a:ln>
          <a:effectLst/>
        </p:spPr>
      </p:pic>
      <p:pic>
        <p:nvPicPr>
          <p:cNvPr id="55" name="Picture 5"/>
          <p:cNvPicPr>
            <a:picLocks noChangeAspect="1" noChangeArrowheads="1"/>
          </p:cNvPicPr>
          <p:nvPr/>
        </p:nvPicPr>
        <p:blipFill>
          <a:blip r:embed="rId8"/>
          <a:srcRect/>
          <a:stretch>
            <a:fillRect/>
          </a:stretch>
        </p:blipFill>
        <p:spPr bwMode="auto">
          <a:xfrm>
            <a:off x="3962400" y="4648200"/>
            <a:ext cx="1828800" cy="914400"/>
          </a:xfrm>
          <a:prstGeom prst="rect">
            <a:avLst/>
          </a:prstGeom>
          <a:noFill/>
          <a:ln w="9525">
            <a:noFill/>
            <a:miter lim="800000"/>
            <a:headEnd/>
            <a:tailEnd/>
          </a:ln>
          <a:effectLst/>
        </p:spPr>
      </p:pic>
      <p:pic>
        <p:nvPicPr>
          <p:cNvPr id="56" name="Picture 6"/>
          <p:cNvPicPr>
            <a:picLocks noChangeAspect="1" noChangeArrowheads="1"/>
          </p:cNvPicPr>
          <p:nvPr/>
        </p:nvPicPr>
        <p:blipFill>
          <a:blip r:embed="rId9"/>
          <a:srcRect/>
          <a:stretch>
            <a:fillRect/>
          </a:stretch>
        </p:blipFill>
        <p:spPr bwMode="auto">
          <a:xfrm>
            <a:off x="3962400" y="5715000"/>
            <a:ext cx="1828800" cy="914400"/>
          </a:xfrm>
          <a:prstGeom prst="rect">
            <a:avLst/>
          </a:prstGeom>
          <a:noFill/>
          <a:ln w="9525">
            <a:noFill/>
            <a:miter lim="800000"/>
            <a:headEnd/>
            <a:tailEnd/>
          </a:ln>
          <a:effectLst/>
        </p:spPr>
      </p:pic>
      <p:pic>
        <p:nvPicPr>
          <p:cNvPr id="57" name="Picture 11"/>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8077200" y="3733800"/>
            <a:ext cx="914400" cy="685800"/>
          </a:xfrm>
          <a:prstGeom prst="rect">
            <a:avLst/>
          </a:prstGeom>
          <a:noFill/>
          <a:ln w="9525">
            <a:noFill/>
            <a:miter lim="800000"/>
            <a:headEnd/>
            <a:tailEnd/>
          </a:ln>
          <a:effectLst/>
        </p:spPr>
      </p:pic>
      <p:pic>
        <p:nvPicPr>
          <p:cNvPr id="58" name="Picture 13"/>
          <p:cNvPicPr>
            <a:picLocks noChangeAspect="1" noChangeArrowheads="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6096000" y="3733800"/>
            <a:ext cx="914400" cy="685800"/>
          </a:xfrm>
          <a:prstGeom prst="rect">
            <a:avLst/>
          </a:prstGeom>
          <a:noFill/>
          <a:ln w="9525">
            <a:noFill/>
            <a:miter lim="800000"/>
            <a:headEnd/>
            <a:tailEnd/>
          </a:ln>
          <a:effectLst/>
        </p:spPr>
      </p:pic>
      <p:pic>
        <p:nvPicPr>
          <p:cNvPr id="59" name="Picture 15"/>
          <p:cNvPicPr>
            <a:picLocks noChangeAspect="1" noChangeArrowheads="1"/>
          </p:cNvPicPr>
          <p:nvPr/>
        </p:nvPicPr>
        <p:blipFill>
          <a:blip r:embed="rId12" cstate="screen">
            <a:extLst>
              <a:ext uri="{28A0092B-C50C-407E-A947-70E740481C1C}">
                <a14:useLocalDpi xmlns:a14="http://schemas.microsoft.com/office/drawing/2010/main" xmlns=""/>
              </a:ext>
            </a:extLst>
          </a:blip>
          <a:srcRect/>
          <a:stretch>
            <a:fillRect/>
          </a:stretch>
        </p:blipFill>
        <p:spPr bwMode="auto">
          <a:xfrm>
            <a:off x="7086600" y="3733800"/>
            <a:ext cx="914400" cy="685800"/>
          </a:xfrm>
          <a:prstGeom prst="rect">
            <a:avLst/>
          </a:prstGeom>
          <a:noFill/>
          <a:ln w="9525">
            <a:noFill/>
            <a:miter lim="800000"/>
            <a:headEnd/>
            <a:tailEnd/>
          </a:ln>
          <a:effectLst/>
        </p:spPr>
      </p:pic>
      <p:pic>
        <p:nvPicPr>
          <p:cNvPr id="60" name="Picture 16"/>
          <p:cNvPicPr>
            <a:picLocks noChangeAspect="1" noChangeArrowheads="1"/>
          </p:cNvPicPr>
          <p:nvPr/>
        </p:nvPicPr>
        <p:blipFill>
          <a:blip r:embed="rId13" cstate="screen">
            <a:extLst>
              <a:ext uri="{28A0092B-C50C-407E-A947-70E740481C1C}">
                <a14:useLocalDpi xmlns:a14="http://schemas.microsoft.com/office/drawing/2010/main" xmlns=""/>
              </a:ext>
            </a:extLst>
          </a:blip>
          <a:srcRect/>
          <a:stretch>
            <a:fillRect/>
          </a:stretch>
        </p:blipFill>
        <p:spPr bwMode="auto">
          <a:xfrm>
            <a:off x="6096000" y="4800600"/>
            <a:ext cx="914400" cy="685800"/>
          </a:xfrm>
          <a:prstGeom prst="rect">
            <a:avLst/>
          </a:prstGeom>
          <a:noFill/>
          <a:ln w="9525">
            <a:noFill/>
            <a:miter lim="800000"/>
            <a:headEnd/>
            <a:tailEnd/>
          </a:ln>
          <a:effectLst/>
        </p:spPr>
      </p:pic>
      <p:pic>
        <p:nvPicPr>
          <p:cNvPr id="61" name="Picture 18"/>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7086600" y="4800600"/>
            <a:ext cx="914400" cy="685800"/>
          </a:xfrm>
          <a:prstGeom prst="rect">
            <a:avLst/>
          </a:prstGeom>
          <a:noFill/>
          <a:ln w="9525">
            <a:noFill/>
            <a:miter lim="800000"/>
            <a:headEnd/>
            <a:tailEnd/>
          </a:ln>
          <a:effectLst/>
        </p:spPr>
      </p:pic>
      <p:pic>
        <p:nvPicPr>
          <p:cNvPr id="62" name="Picture 20"/>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8077200" y="4800600"/>
            <a:ext cx="914400" cy="685800"/>
          </a:xfrm>
          <a:prstGeom prst="rect">
            <a:avLst/>
          </a:prstGeom>
          <a:noFill/>
          <a:ln w="9525">
            <a:noFill/>
            <a:miter lim="800000"/>
            <a:headEnd/>
            <a:tailEnd/>
          </a:ln>
          <a:effectLst/>
        </p:spPr>
      </p:pic>
      <p:pic>
        <p:nvPicPr>
          <p:cNvPr id="63" name="Picture 22"/>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7086600" y="5867400"/>
            <a:ext cx="914400" cy="685800"/>
          </a:xfrm>
          <a:prstGeom prst="rect">
            <a:avLst/>
          </a:prstGeom>
          <a:noFill/>
          <a:ln w="9525">
            <a:noFill/>
            <a:miter lim="800000"/>
            <a:headEnd/>
            <a:tailEnd/>
          </a:ln>
          <a:effectLst/>
        </p:spPr>
      </p:pic>
      <p:pic>
        <p:nvPicPr>
          <p:cNvPr id="64" name="Picture 24"/>
          <p:cNvPicPr>
            <a:picLocks noChangeAspect="1" noChangeArrowheads="1"/>
          </p:cNvPicPr>
          <p:nvPr/>
        </p:nvPicPr>
        <p:blipFill>
          <a:blip r:embed="rId17" cstate="screen">
            <a:extLst>
              <a:ext uri="{28A0092B-C50C-407E-A947-70E740481C1C}">
                <a14:useLocalDpi xmlns:a14="http://schemas.microsoft.com/office/drawing/2010/main" xmlns=""/>
              </a:ext>
            </a:extLst>
          </a:blip>
          <a:srcRect/>
          <a:stretch>
            <a:fillRect/>
          </a:stretch>
        </p:blipFill>
        <p:spPr bwMode="auto">
          <a:xfrm>
            <a:off x="8077200" y="5867400"/>
            <a:ext cx="914400" cy="685800"/>
          </a:xfrm>
          <a:prstGeom prst="rect">
            <a:avLst/>
          </a:prstGeom>
          <a:noFill/>
          <a:ln w="9525">
            <a:noFill/>
            <a:miter lim="800000"/>
            <a:headEnd/>
            <a:tailEnd/>
          </a:ln>
          <a:effectLst/>
        </p:spPr>
      </p:pic>
      <p:pic>
        <p:nvPicPr>
          <p:cNvPr id="65" name="Picture 26"/>
          <p:cNvPicPr>
            <a:picLocks noChangeAspect="1" noChangeArrowheads="1"/>
          </p:cNvPicPr>
          <p:nvPr/>
        </p:nvPicPr>
        <p:blipFill>
          <a:blip r:embed="rId18" cstate="screen">
            <a:extLst>
              <a:ext uri="{28A0092B-C50C-407E-A947-70E740481C1C}">
                <a14:useLocalDpi xmlns:a14="http://schemas.microsoft.com/office/drawing/2010/main" xmlns=""/>
              </a:ext>
            </a:extLst>
          </a:blip>
          <a:srcRect/>
          <a:stretch>
            <a:fillRect/>
          </a:stretch>
        </p:blipFill>
        <p:spPr bwMode="auto">
          <a:xfrm>
            <a:off x="6096000" y="5886450"/>
            <a:ext cx="889000" cy="666750"/>
          </a:xfrm>
          <a:prstGeom prst="rect">
            <a:avLst/>
          </a:prstGeom>
          <a:noFill/>
          <a:ln w="9525">
            <a:noFill/>
            <a:miter lim="800000"/>
            <a:headEnd/>
            <a:tailEnd/>
          </a:ln>
          <a:effectLst/>
        </p:spPr>
      </p:pic>
      <p:sp>
        <p:nvSpPr>
          <p:cNvPr id="76" name="Rectangle 75"/>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a:spLocks/>
          </p:cNvSpPr>
          <p:nvPr/>
        </p:nvSpPr>
        <p:spPr>
          <a:xfrm>
            <a:off x="609600" y="5599699"/>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913509" y="5755757"/>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905279" y="5755757"/>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892096" y="5755757"/>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a:spLocks/>
          </p:cNvSpPr>
          <p:nvPr/>
        </p:nvSpPr>
        <p:spPr>
          <a:xfrm>
            <a:off x="609600" y="4057411"/>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913509" y="421210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1905279" y="421210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892096" y="421210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5" name="Oval 44"/>
          <p:cNvSpPr/>
          <p:nvPr/>
        </p:nvSpPr>
        <p:spPr>
          <a:xfrm>
            <a:off x="802935" y="2744228"/>
            <a:ext cx="625924" cy="489636"/>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86"/>
          <p:cNvGrpSpPr/>
          <p:nvPr/>
        </p:nvGrpSpPr>
        <p:grpSpPr>
          <a:xfrm>
            <a:off x="3587080" y="5031902"/>
            <a:ext cx="856303" cy="418011"/>
            <a:chOff x="2764664" y="3238500"/>
            <a:chExt cx="702436" cy="342900"/>
          </a:xfrm>
        </p:grpSpPr>
        <p:grpSp>
          <p:nvGrpSpPr>
            <p:cNvPr id="4"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777916" y="2743200"/>
            <a:ext cx="629088" cy="489636"/>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765175" y="2744952"/>
            <a:ext cx="623697" cy="489636"/>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3"/>
          <p:cNvPicPr>
            <a:picLocks noChangeAspect="1" noChangeArrowheads="1"/>
          </p:cNvPicPr>
          <p:nvPr/>
        </p:nvPicPr>
        <p:blipFill>
          <a:blip r:embed="rId3"/>
          <a:srcRect/>
          <a:stretch>
            <a:fillRect/>
          </a:stretch>
        </p:blipFill>
        <p:spPr bwMode="auto">
          <a:xfrm>
            <a:off x="3962400" y="2514600"/>
            <a:ext cx="1828800" cy="914400"/>
          </a:xfrm>
          <a:prstGeom prst="rect">
            <a:avLst/>
          </a:prstGeom>
          <a:noFill/>
          <a:ln w="9525">
            <a:noFill/>
            <a:miter lim="800000"/>
            <a:headEnd/>
            <a:tailEnd/>
          </a:ln>
          <a:effectLst/>
        </p:spPr>
      </p:pic>
      <p:pic>
        <p:nvPicPr>
          <p:cNvPr id="51"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086600" y="2667000"/>
            <a:ext cx="914400" cy="685800"/>
          </a:xfrm>
          <a:prstGeom prst="rect">
            <a:avLst/>
          </a:prstGeom>
          <a:noFill/>
          <a:ln w="9525">
            <a:noFill/>
            <a:miter lim="800000"/>
            <a:headEnd/>
            <a:tailEnd/>
          </a:ln>
          <a:effectLst/>
        </p:spPr>
      </p:pic>
      <p:pic>
        <p:nvPicPr>
          <p:cNvPr id="52" name="Picture 6"/>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8077200" y="2667000"/>
            <a:ext cx="914400" cy="685800"/>
          </a:xfrm>
          <a:prstGeom prst="rect">
            <a:avLst/>
          </a:prstGeom>
          <a:noFill/>
          <a:ln w="9525">
            <a:noFill/>
            <a:miter lim="800000"/>
            <a:headEnd/>
            <a:tailEnd/>
          </a:ln>
          <a:effectLst/>
        </p:spPr>
      </p:pic>
      <p:pic>
        <p:nvPicPr>
          <p:cNvPr id="53" name="Picture 8"/>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096000" y="2667000"/>
            <a:ext cx="914400" cy="685800"/>
          </a:xfrm>
          <a:prstGeom prst="rect">
            <a:avLst/>
          </a:prstGeom>
          <a:noFill/>
          <a:ln w="9525">
            <a:noFill/>
            <a:miter lim="800000"/>
            <a:headEnd/>
            <a:tailEnd/>
          </a:ln>
          <a:effectLst/>
        </p:spPr>
      </p:pic>
      <p:grpSp>
        <p:nvGrpSpPr>
          <p:cNvPr id="5" name="Group 55"/>
          <p:cNvGrpSpPr/>
          <p:nvPr/>
        </p:nvGrpSpPr>
        <p:grpSpPr>
          <a:xfrm>
            <a:off x="609600" y="5599699"/>
            <a:ext cx="3833783" cy="590789"/>
            <a:chOff x="609600" y="4051320"/>
            <a:chExt cx="3833783" cy="590789"/>
          </a:xfrm>
        </p:grpSpPr>
        <p:sp>
          <p:nvSpPr>
            <p:cNvPr id="57" name="Rectangle 56"/>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85"/>
            <p:cNvGrpSpPr/>
            <p:nvPr/>
          </p:nvGrpSpPr>
          <p:grpSpPr>
            <a:xfrm>
              <a:off x="3587084" y="4188084"/>
              <a:ext cx="856304" cy="423129"/>
              <a:chOff x="2764664" y="2533650"/>
              <a:chExt cx="702436" cy="347100"/>
            </a:xfrm>
          </p:grpSpPr>
          <p:grpSp>
            <p:nvGrpSpPr>
              <p:cNvPr id="7" name="Group 284"/>
              <p:cNvGrpSpPr/>
              <p:nvPr/>
            </p:nvGrpSpPr>
            <p:grpSpPr>
              <a:xfrm>
                <a:off x="2887282" y="2571750"/>
                <a:ext cx="457200" cy="76200"/>
                <a:chOff x="2887282" y="2571750"/>
                <a:chExt cx="457200" cy="76200"/>
              </a:xfrm>
            </p:grpSpPr>
            <p:sp>
              <p:nvSpPr>
                <p:cNvPr id="65" name="Rectangle 64"/>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3" name="Straight Connector 62"/>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4" name="TextBox 63"/>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grpSp>
      <p:grpSp>
        <p:nvGrpSpPr>
          <p:cNvPr id="8" name="Group 66"/>
          <p:cNvGrpSpPr/>
          <p:nvPr/>
        </p:nvGrpSpPr>
        <p:grpSpPr>
          <a:xfrm>
            <a:off x="609600" y="4057411"/>
            <a:ext cx="3833783" cy="590789"/>
            <a:chOff x="609600" y="5595834"/>
            <a:chExt cx="3833783" cy="590789"/>
          </a:xfrm>
        </p:grpSpPr>
        <p:sp>
          <p:nvSpPr>
            <p:cNvPr id="68" name="Rectangle 67"/>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87"/>
            <p:cNvGrpSpPr/>
            <p:nvPr/>
          </p:nvGrpSpPr>
          <p:grpSpPr>
            <a:xfrm>
              <a:off x="3587084" y="5733802"/>
              <a:ext cx="856304" cy="420731"/>
              <a:chOff x="2764664" y="3848100"/>
              <a:chExt cx="702436" cy="345132"/>
            </a:xfrm>
          </p:grpSpPr>
          <p:grpSp>
            <p:nvGrpSpPr>
              <p:cNvPr id="10" name="Group 283"/>
              <p:cNvGrpSpPr/>
              <p:nvPr/>
            </p:nvGrpSpPr>
            <p:grpSpPr>
              <a:xfrm>
                <a:off x="2887282" y="3886962"/>
                <a:ext cx="457200" cy="77724"/>
                <a:chOff x="2887282" y="3886962"/>
                <a:chExt cx="457200" cy="77724"/>
              </a:xfrm>
            </p:grpSpPr>
            <p:sp>
              <p:nvSpPr>
                <p:cNvPr id="76"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4" name="Straight Connector 73"/>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75" name="TextBox 74"/>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2.22222E-6 L 4.72222E-6 0.23195 " pathEditMode="relative" rAng="0" ptsTypes="AA">
                                      <p:cBhvr>
                                        <p:cTn id="6" dur="2000" fill="hold"/>
                                        <p:tgtEl>
                                          <p:spTgt spid="8"/>
                                        </p:tgtEl>
                                        <p:attrNameLst>
                                          <p:attrName>ppt_x</p:attrName>
                                          <p:attrName>ppt_y</p:attrName>
                                        </p:attrNameLst>
                                      </p:cBhvr>
                                      <p:rCtr x="0" y="116"/>
                                    </p:animMotion>
                                  </p:childTnLst>
                                </p:cTn>
                              </p:par>
                              <p:par>
                                <p:cTn id="7" presetID="64" presetClass="path" presetSubtype="0" accel="50000" decel="50000" fill="hold" nodeType="withEffect">
                                  <p:stCondLst>
                                    <p:cond delay="0"/>
                                  </p:stCondLst>
                                  <p:childTnLst>
                                    <p:animMotion origin="layout" path="M 4.72222E-6 0.00718 L 4.72222E-6 -0.23009 " pathEditMode="relative" rAng="0" ptsTypes="AA">
                                      <p:cBhvr>
                                        <p:cTn id="8" dur="2000" fill="hold"/>
                                        <p:tgtEl>
                                          <p:spTgt spid="5"/>
                                        </p:tgtEl>
                                        <p:attrNameLst>
                                          <p:attrName>ppt_x</p:attrName>
                                          <p:attrName>ppt_y</p:attrName>
                                        </p:attrNameLst>
                                      </p:cBhvr>
                                      <p:rCtr x="0" y="-1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0"/>
            <a:endCxn id="31" idx="3"/>
          </p:cNvCxnSpPr>
          <p:nvPr/>
        </p:nvCxnSpPr>
        <p:spPr>
          <a:xfrm rot="16200000" flipV="1">
            <a:off x="2431932" y="3552142"/>
            <a:ext cx="344400" cy="966071"/>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0"/>
            <a:endCxn id="30" idx="3"/>
          </p:cNvCxnSpPr>
          <p:nvPr/>
        </p:nvCxnSpPr>
        <p:spPr>
          <a:xfrm rot="16200000" flipV="1">
            <a:off x="1450844" y="3557870"/>
            <a:ext cx="344400" cy="954614"/>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0"/>
            <a:endCxn id="32" idx="3"/>
          </p:cNvCxnSpPr>
          <p:nvPr/>
        </p:nvCxnSpPr>
        <p:spPr>
          <a:xfrm rot="5400000" flipH="1" flipV="1">
            <a:off x="1930319"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285"/>
          <p:cNvGrpSpPr/>
          <p:nvPr/>
        </p:nvGrpSpPr>
        <p:grpSpPr>
          <a:xfrm>
            <a:off x="3587080" y="4188097"/>
            <a:ext cx="856303" cy="423131"/>
            <a:chOff x="2764664" y="2533650"/>
            <a:chExt cx="702436" cy="347100"/>
          </a:xfrm>
        </p:grpSpPr>
        <p:grpSp>
          <p:nvGrpSpPr>
            <p:cNvPr id="4"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5" name="Oval 44"/>
          <p:cNvSpPr/>
          <p:nvPr/>
        </p:nvSpPr>
        <p:spPr>
          <a:xfrm>
            <a:off x="802935" y="2744228"/>
            <a:ext cx="625924" cy="489636"/>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87"/>
          <p:cNvGrpSpPr/>
          <p:nvPr/>
        </p:nvGrpSpPr>
        <p:grpSpPr>
          <a:xfrm>
            <a:off x="3587080" y="5733811"/>
            <a:ext cx="856303" cy="420732"/>
            <a:chOff x="2764664" y="3848100"/>
            <a:chExt cx="702436" cy="345132"/>
          </a:xfrm>
        </p:grpSpPr>
        <p:grpSp>
          <p:nvGrpSpPr>
            <p:cNvPr id="6"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7" name="Group 286"/>
          <p:cNvGrpSpPr/>
          <p:nvPr/>
        </p:nvGrpSpPr>
        <p:grpSpPr>
          <a:xfrm>
            <a:off x="3587080" y="5031902"/>
            <a:ext cx="856303" cy="418011"/>
            <a:chOff x="2764664" y="3238500"/>
            <a:chExt cx="702436" cy="342900"/>
          </a:xfrm>
        </p:grpSpPr>
        <p:grpSp>
          <p:nvGrpSpPr>
            <p:cNvPr id="8"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777916" y="2743200"/>
            <a:ext cx="629088" cy="489636"/>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765175" y="2744952"/>
            <a:ext cx="623697" cy="489636"/>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00"/>
          <p:cNvGrpSpPr/>
          <p:nvPr/>
        </p:nvGrpSpPr>
        <p:grpSpPr>
          <a:xfrm>
            <a:off x="609600" y="4051320"/>
            <a:ext cx="2972526" cy="590789"/>
            <a:chOff x="609600" y="4051320"/>
            <a:chExt cx="2972526" cy="590789"/>
          </a:xfrm>
        </p:grpSpPr>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0"/>
            <a:endCxn id="31" idx="3"/>
          </p:cNvCxnSpPr>
          <p:nvPr/>
        </p:nvCxnSpPr>
        <p:spPr>
          <a:xfrm rot="16200000" flipV="1">
            <a:off x="2431932" y="3552142"/>
            <a:ext cx="344400" cy="966071"/>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0"/>
            <a:endCxn id="30" idx="3"/>
          </p:cNvCxnSpPr>
          <p:nvPr/>
        </p:nvCxnSpPr>
        <p:spPr>
          <a:xfrm rot="16200000" flipV="1">
            <a:off x="1450844" y="3557870"/>
            <a:ext cx="344400" cy="954614"/>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0"/>
            <a:endCxn id="32" idx="3"/>
          </p:cNvCxnSpPr>
          <p:nvPr/>
        </p:nvCxnSpPr>
        <p:spPr>
          <a:xfrm rot="5400000" flipH="1" flipV="1">
            <a:off x="1930319"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87508" y="5536692"/>
            <a:ext cx="3189543" cy="787908"/>
          </a:xfrm>
          <a:prstGeom prst="rect">
            <a:avLst/>
          </a:prstGeom>
          <a:noFill/>
        </p:spPr>
        <p:txBody>
          <a:bodyPr wrap="none" rtlCol="0">
            <a:spAutoFit/>
          </a:bodyPr>
          <a:lstStyle/>
          <a:p>
            <a:pPr marL="342900" indent="-342900"/>
            <a:r>
              <a:rPr lang="en-US" sz="1200" dirty="0" smtClean="0">
                <a:latin typeface="Arial" pitchFamily="34" charset="0"/>
                <a:cs typeface="Arial" pitchFamily="34" charset="0"/>
              </a:rPr>
              <a:t>1. predict with current SVM</a:t>
            </a:r>
          </a:p>
          <a:p>
            <a:pPr marL="342900" indent="-342900"/>
            <a:r>
              <a:rPr lang="en-US" sz="1200" dirty="0" smtClean="0">
                <a:latin typeface="Arial" pitchFamily="34" charset="0"/>
                <a:cs typeface="Arial" pitchFamily="34" charset="0"/>
              </a:rPr>
              <a:t>2. add the most confident prediction</a:t>
            </a:r>
          </a:p>
          <a:p>
            <a:pPr marL="342900" indent="-342900"/>
            <a:r>
              <a:rPr lang="en-US" sz="1200" dirty="0" smtClean="0">
                <a:latin typeface="Arial" pitchFamily="34" charset="0"/>
                <a:cs typeface="Arial" pitchFamily="34" charset="0"/>
              </a:rPr>
              <a:t>3. re-train SVM</a:t>
            </a:r>
            <a:endParaRPr lang="en-US" sz="1200" dirty="0">
              <a:latin typeface="Arial" pitchFamily="34" charset="0"/>
              <a:cs typeface="Arial" pitchFamily="34" charset="0"/>
            </a:endParaRPr>
          </a:p>
        </p:txBody>
      </p:sp>
      <p:grpSp>
        <p:nvGrpSpPr>
          <p:cNvPr id="4" name="Group 285"/>
          <p:cNvGrpSpPr/>
          <p:nvPr/>
        </p:nvGrpSpPr>
        <p:grpSpPr>
          <a:xfrm>
            <a:off x="3587080" y="4188097"/>
            <a:ext cx="856303" cy="423131"/>
            <a:chOff x="2764664" y="2533650"/>
            <a:chExt cx="702436" cy="347100"/>
          </a:xfrm>
        </p:grpSpPr>
        <p:grpSp>
          <p:nvGrpSpPr>
            <p:cNvPr id="5"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39" name="TextBox 38"/>
          <p:cNvSpPr txBox="1"/>
          <p:nvPr/>
        </p:nvSpPr>
        <p:spPr>
          <a:xfrm>
            <a:off x="4708229" y="5629583"/>
            <a:ext cx="825867" cy="461665"/>
          </a:xfrm>
          <a:prstGeom prst="rect">
            <a:avLst/>
          </a:prstGeom>
          <a:noFill/>
        </p:spPr>
        <p:txBody>
          <a:bodyPr wrap="none" rtlCol="0">
            <a:spAutoFit/>
          </a:bodyPr>
          <a:lstStyle/>
          <a:p>
            <a:pPr algn="ctr"/>
            <a:r>
              <a:rPr lang="en-US" sz="1200" dirty="0" smtClean="0">
                <a:latin typeface="Arial" pitchFamily="34" charset="0"/>
                <a:cs typeface="Arial" pitchFamily="34" charset="0"/>
              </a:rPr>
              <a:t>Each</a:t>
            </a:r>
          </a:p>
          <a:p>
            <a:r>
              <a:rPr lang="en-US" sz="1200" dirty="0" smtClean="0">
                <a:latin typeface="Arial" pitchFamily="34" charset="0"/>
                <a:cs typeface="Arial" pitchFamily="34" charset="0"/>
              </a:rPr>
              <a:t>Iteration: </a:t>
            </a:r>
            <a:endParaRPr lang="en-US" sz="1200" dirty="0">
              <a:latin typeface="Arial" pitchFamily="34" charset="0"/>
              <a:cs typeface="Arial" pitchFamily="34" charset="0"/>
            </a:endParaRPr>
          </a:p>
        </p:txBody>
      </p: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5" name="Oval 44"/>
          <p:cNvSpPr/>
          <p:nvPr/>
        </p:nvSpPr>
        <p:spPr>
          <a:xfrm>
            <a:off x="802935" y="2744228"/>
            <a:ext cx="625924" cy="489636"/>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87"/>
          <p:cNvGrpSpPr/>
          <p:nvPr/>
        </p:nvGrpSpPr>
        <p:grpSpPr>
          <a:xfrm>
            <a:off x="3587080" y="5733811"/>
            <a:ext cx="856303" cy="420732"/>
            <a:chOff x="2764664" y="3848100"/>
            <a:chExt cx="702436" cy="345132"/>
          </a:xfrm>
        </p:grpSpPr>
        <p:grpSp>
          <p:nvGrpSpPr>
            <p:cNvPr id="7"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8" name="Group 286"/>
          <p:cNvGrpSpPr/>
          <p:nvPr/>
        </p:nvGrpSpPr>
        <p:grpSpPr>
          <a:xfrm>
            <a:off x="3587080" y="5031902"/>
            <a:ext cx="856303" cy="418011"/>
            <a:chOff x="2764664" y="3238500"/>
            <a:chExt cx="702436" cy="342900"/>
          </a:xfrm>
        </p:grpSpPr>
        <p:grpSp>
          <p:nvGrpSpPr>
            <p:cNvPr id="9"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56" name="Rectangle 55"/>
          <p:cNvSpPr>
            <a:spLocks/>
          </p:cNvSpPr>
          <p:nvPr/>
        </p:nvSpPr>
        <p:spPr>
          <a:xfrm>
            <a:off x="4817804" y="2478895"/>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094591" y="2636810"/>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86362" y="2636810"/>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073178" y="263681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p:cNvSpPr/>
          <p:nvPr/>
        </p:nvSpPr>
        <p:spPr>
          <a:xfrm rot="5400000">
            <a:off x="4938806"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8" name="Pentagon 67"/>
          <p:cNvSpPr/>
          <p:nvPr/>
        </p:nvSpPr>
        <p:spPr>
          <a:xfrm rot="5400000">
            <a:off x="589093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9" name="Pentagon 68"/>
          <p:cNvSpPr/>
          <p:nvPr/>
        </p:nvSpPr>
        <p:spPr>
          <a:xfrm rot="5400000">
            <a:off x="6889526"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74" name="TextBox 73"/>
          <p:cNvSpPr txBox="1"/>
          <p:nvPr/>
        </p:nvSpPr>
        <p:spPr>
          <a:xfrm>
            <a:off x="5743863" y="1371600"/>
            <a:ext cx="1481368" cy="461665"/>
          </a:xfrm>
          <a:prstGeom prst="rect">
            <a:avLst/>
          </a:prstGeom>
          <a:noFill/>
        </p:spPr>
        <p:txBody>
          <a:bodyPr wrap="none" rtlCol="0">
            <a:spAutoFit/>
          </a:bodyPr>
          <a:lstStyle/>
          <a:p>
            <a:r>
              <a:rPr lang="en-US" sz="2400" dirty="0" smtClean="0"/>
              <a:t>Iteration 2</a:t>
            </a:r>
            <a:endParaRPr lang="en-US" sz="2400" i="1" dirty="0"/>
          </a:p>
        </p:txBody>
      </p:sp>
      <p:sp>
        <p:nvSpPr>
          <p:cNvPr id="75" name="TextBox 74"/>
          <p:cNvSpPr txBox="1"/>
          <p:nvPr/>
        </p:nvSpPr>
        <p:spPr>
          <a:xfrm rot="18995208">
            <a:off x="7245605" y="2754973"/>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81" name="Oval 80"/>
          <p:cNvSpPr/>
          <p:nvPr/>
        </p:nvSpPr>
        <p:spPr>
          <a:xfrm rot="19018004">
            <a:off x="4742991" y="2535199"/>
            <a:ext cx="844139" cy="659789"/>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018004">
            <a:off x="5730480" y="2534492"/>
            <a:ext cx="846210" cy="659789"/>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19018004">
            <a:off x="6722944" y="2534914"/>
            <a:ext cx="844969" cy="659789"/>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rot="5400000">
            <a:off x="4931994" y="3395503"/>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0" name="Straight Arrow Connector 89"/>
          <p:cNvCxnSpPr/>
          <p:nvPr/>
        </p:nvCxnSpPr>
        <p:spPr>
          <a:xfrm rot="16200000" flipH="1">
            <a:off x="5883123" y="3395468"/>
            <a:ext cx="323262" cy="2007"/>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6882713" y="3396470"/>
            <a:ext cx="323262" cy="2"/>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777916" y="2743200"/>
            <a:ext cx="629088" cy="489636"/>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765175" y="2744952"/>
            <a:ext cx="623697" cy="489636"/>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a:spLocks/>
          </p:cNvSpPr>
          <p:nvPr/>
        </p:nvSpPr>
        <p:spPr>
          <a:xfrm>
            <a:off x="609600" y="4057411"/>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913509" y="421346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905279" y="4213469"/>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2892096" y="4213469"/>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3.33333E-6 -2.22222E-6 L 0.42916 -0.20139 " pathEditMode="relative" rAng="0" ptsTypes="AA">
                                      <p:cBhvr>
                                        <p:cTn id="6" dur="2000" fill="hold"/>
                                        <p:tgtEl>
                                          <p:spTgt spid="111"/>
                                        </p:tgtEl>
                                        <p:attrNameLst>
                                          <p:attrName>ppt_x</p:attrName>
                                          <p:attrName>ppt_y</p:attrName>
                                        </p:attrNameLst>
                                      </p:cBhvr>
                                      <p:rCtr x="21500" y="-10100"/>
                                    </p:animMotion>
                                  </p:childTnLst>
                                </p:cTn>
                              </p:par>
                              <p:par>
                                <p:cTn id="7" presetID="56" presetClass="path" presetSubtype="0" accel="50000" decel="50000" fill="hold" grpId="0" nodeType="withEffect">
                                  <p:stCondLst>
                                    <p:cond delay="0"/>
                                  </p:stCondLst>
                                  <p:childTnLst>
                                    <p:animMotion origin="layout" path="M -3.61111E-6 -2.22222E-6 L 0.32066 -0.20139 " pathEditMode="relative" rAng="0" ptsTypes="AA">
                                      <p:cBhvr>
                                        <p:cTn id="8" dur="2000" fill="hold"/>
                                        <p:tgtEl>
                                          <p:spTgt spid="122"/>
                                        </p:tgtEl>
                                        <p:attrNameLst>
                                          <p:attrName>ppt_x</p:attrName>
                                          <p:attrName>ppt_y</p:attrName>
                                        </p:attrNameLst>
                                      </p:cBhvr>
                                      <p:rCtr x="16000" y="-10100"/>
                                    </p:animMotion>
                                  </p:childTnLst>
                                </p:cTn>
                              </p:par>
                              <p:par>
                                <p:cTn id="9" presetID="56" presetClass="path" presetSubtype="0" accel="50000" decel="50000" fill="hold" grpId="0" nodeType="withEffect">
                                  <p:stCondLst>
                                    <p:cond delay="0"/>
                                  </p:stCondLst>
                                  <p:childTnLst>
                                    <p:animMotion origin="layout" path="M 2.5E-6 -2.22222E-6 L 0.32031 -0.20139 " pathEditMode="relative" rAng="0" ptsTypes="AA">
                                      <p:cBhvr>
                                        <p:cTn id="10" dur="2000" fill="hold"/>
                                        <p:tgtEl>
                                          <p:spTgt spid="121"/>
                                        </p:tgtEl>
                                        <p:attrNameLst>
                                          <p:attrName>ppt_x</p:attrName>
                                          <p:attrName>ppt_y</p:attrName>
                                        </p:attrNameLst>
                                      </p:cBhvr>
                                      <p:rCtr x="16000" y="-10100"/>
                                    </p:animMotion>
                                  </p:childTnLst>
                                </p:cTn>
                              </p:par>
                              <p:par>
                                <p:cTn id="11" presetID="56" presetClass="path" presetSubtype="0" accel="50000" decel="50000" fill="hold" grpId="0" nodeType="withEffect">
                                  <p:stCondLst>
                                    <p:cond delay="0"/>
                                  </p:stCondLst>
                                  <p:childTnLst>
                                    <p:animMotion origin="layout" path="M -5.55556E-7 -2.22222E-6 L 0.64549 -0.20139 " pathEditMode="relative" rAng="0" ptsTypes="AA">
                                      <p:cBhvr>
                                        <p:cTn id="12" dur="2000" fill="hold"/>
                                        <p:tgtEl>
                                          <p:spTgt spid="116"/>
                                        </p:tgtEl>
                                        <p:attrNameLst>
                                          <p:attrName>ppt_x</p:attrName>
                                          <p:attrName>ppt_y</p:attrName>
                                        </p:attrNameLst>
                                      </p:cBhvr>
                                      <p:rCtr x="32300" y="-10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6" grpId="0" animBg="1"/>
      <p:bldP spid="121" grpId="0" animBg="1"/>
      <p:bldP spid="1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Z:\csail\vision-videolabelme\people\jxiao\talks\standford_2012\tv\tv5.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3418922162"/>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0"/>
            <a:endCxn id="31" idx="3"/>
          </p:cNvCxnSpPr>
          <p:nvPr/>
        </p:nvCxnSpPr>
        <p:spPr>
          <a:xfrm rot="16200000" flipV="1">
            <a:off x="2431932" y="3552142"/>
            <a:ext cx="344400" cy="966071"/>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0"/>
            <a:endCxn id="30" idx="3"/>
          </p:cNvCxnSpPr>
          <p:nvPr/>
        </p:nvCxnSpPr>
        <p:spPr>
          <a:xfrm rot="16200000" flipV="1">
            <a:off x="1450844" y="3557870"/>
            <a:ext cx="344400" cy="954614"/>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0"/>
            <a:endCxn id="32" idx="3"/>
          </p:cNvCxnSpPr>
          <p:nvPr/>
        </p:nvCxnSpPr>
        <p:spPr>
          <a:xfrm rot="5400000" flipH="1" flipV="1">
            <a:off x="1930319"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87508" y="5536692"/>
            <a:ext cx="3189543" cy="787908"/>
          </a:xfrm>
          <a:prstGeom prst="rect">
            <a:avLst/>
          </a:prstGeom>
          <a:noFill/>
        </p:spPr>
        <p:txBody>
          <a:bodyPr wrap="none" rtlCol="0">
            <a:spAutoFit/>
          </a:bodyPr>
          <a:lstStyle/>
          <a:p>
            <a:pPr marL="342900" indent="-342900"/>
            <a:r>
              <a:rPr lang="en-US" sz="1200" dirty="0" smtClean="0">
                <a:latin typeface="Arial" pitchFamily="34" charset="0"/>
                <a:cs typeface="Arial" pitchFamily="34" charset="0"/>
              </a:rPr>
              <a:t>1. predict with current SVM</a:t>
            </a:r>
          </a:p>
          <a:p>
            <a:pPr marL="342900" indent="-342900"/>
            <a:r>
              <a:rPr lang="en-US" sz="1200" dirty="0" smtClean="0">
                <a:latin typeface="Arial" pitchFamily="34" charset="0"/>
                <a:cs typeface="Arial" pitchFamily="34" charset="0"/>
              </a:rPr>
              <a:t>2. add the most confident prediction</a:t>
            </a:r>
          </a:p>
          <a:p>
            <a:pPr marL="342900" indent="-342900"/>
            <a:r>
              <a:rPr lang="en-US" sz="1200" dirty="0" smtClean="0">
                <a:latin typeface="Arial" pitchFamily="34" charset="0"/>
                <a:cs typeface="Arial" pitchFamily="34" charset="0"/>
              </a:rPr>
              <a:t>3. re-train SVM</a:t>
            </a:r>
            <a:endParaRPr lang="en-US" sz="1200" dirty="0">
              <a:latin typeface="Arial" pitchFamily="34" charset="0"/>
              <a:cs typeface="Arial" pitchFamily="34" charset="0"/>
            </a:endParaRPr>
          </a:p>
        </p:txBody>
      </p:sp>
      <p:grpSp>
        <p:nvGrpSpPr>
          <p:cNvPr id="3" name="Group 285"/>
          <p:cNvGrpSpPr/>
          <p:nvPr/>
        </p:nvGrpSpPr>
        <p:grpSpPr>
          <a:xfrm>
            <a:off x="3587080" y="4188097"/>
            <a:ext cx="856303" cy="423131"/>
            <a:chOff x="2764664" y="2533650"/>
            <a:chExt cx="702436" cy="347100"/>
          </a:xfrm>
        </p:grpSpPr>
        <p:grpSp>
          <p:nvGrpSpPr>
            <p:cNvPr id="4"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39" name="TextBox 38"/>
          <p:cNvSpPr txBox="1"/>
          <p:nvPr/>
        </p:nvSpPr>
        <p:spPr>
          <a:xfrm>
            <a:off x="4708229" y="5629583"/>
            <a:ext cx="825867" cy="461665"/>
          </a:xfrm>
          <a:prstGeom prst="rect">
            <a:avLst/>
          </a:prstGeom>
          <a:noFill/>
        </p:spPr>
        <p:txBody>
          <a:bodyPr wrap="none" rtlCol="0">
            <a:spAutoFit/>
          </a:bodyPr>
          <a:lstStyle/>
          <a:p>
            <a:pPr algn="ctr"/>
            <a:r>
              <a:rPr lang="en-US" sz="1200" dirty="0" smtClean="0">
                <a:latin typeface="Arial" pitchFamily="34" charset="0"/>
                <a:cs typeface="Arial" pitchFamily="34" charset="0"/>
              </a:rPr>
              <a:t>Each</a:t>
            </a:r>
          </a:p>
          <a:p>
            <a:r>
              <a:rPr lang="en-US" sz="1200" dirty="0" smtClean="0">
                <a:latin typeface="Arial" pitchFamily="34" charset="0"/>
                <a:cs typeface="Arial" pitchFamily="34" charset="0"/>
              </a:rPr>
              <a:t>Iteration: </a:t>
            </a:r>
            <a:endParaRPr lang="en-US" sz="1200" dirty="0">
              <a:latin typeface="Arial" pitchFamily="34" charset="0"/>
              <a:cs typeface="Arial" pitchFamily="34" charset="0"/>
            </a:endParaRPr>
          </a:p>
        </p:txBody>
      </p: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cxnSp>
        <p:nvCxnSpPr>
          <p:cNvPr id="42" name="Straight Arrow Connector 41"/>
          <p:cNvCxnSpPr/>
          <p:nvPr/>
        </p:nvCxnSpPr>
        <p:spPr>
          <a:xfrm>
            <a:off x="3653806" y="3816531"/>
            <a:ext cx="975360" cy="1936"/>
          </a:xfrm>
          <a:prstGeom prst="straightConnector1">
            <a:avLst/>
          </a:prstGeom>
          <a:ln w="6985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07360" y="3459948"/>
            <a:ext cx="1114250" cy="318915"/>
          </a:xfrm>
          <a:prstGeom prst="rect">
            <a:avLst/>
          </a:prstGeom>
          <a:noFill/>
        </p:spPr>
        <p:txBody>
          <a:bodyPr wrap="none" rtlCol="0">
            <a:spAutoFit/>
          </a:bodyPr>
          <a:lstStyle/>
          <a:p>
            <a:r>
              <a:rPr lang="en-US" sz="1100" dirty="0" smtClean="0"/>
              <a:t>re-train SVM</a:t>
            </a:r>
            <a:endParaRPr lang="en-US" sz="1100" dirty="0"/>
          </a:p>
        </p:txBody>
      </p:sp>
      <p:sp>
        <p:nvSpPr>
          <p:cNvPr id="45" name="Oval 44"/>
          <p:cNvSpPr/>
          <p:nvPr/>
        </p:nvSpPr>
        <p:spPr>
          <a:xfrm>
            <a:off x="802935" y="2744228"/>
            <a:ext cx="625924" cy="489636"/>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87"/>
          <p:cNvGrpSpPr/>
          <p:nvPr/>
        </p:nvGrpSpPr>
        <p:grpSpPr>
          <a:xfrm>
            <a:off x="3587080" y="5733811"/>
            <a:ext cx="856303" cy="420732"/>
            <a:chOff x="2764664" y="3848100"/>
            <a:chExt cx="702436" cy="345132"/>
          </a:xfrm>
        </p:grpSpPr>
        <p:grpSp>
          <p:nvGrpSpPr>
            <p:cNvPr id="6"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7" name="Group 286"/>
          <p:cNvGrpSpPr/>
          <p:nvPr/>
        </p:nvGrpSpPr>
        <p:grpSpPr>
          <a:xfrm>
            <a:off x="3587080" y="5031902"/>
            <a:ext cx="856303" cy="418011"/>
            <a:chOff x="2764664" y="3238500"/>
            <a:chExt cx="702436" cy="342900"/>
          </a:xfrm>
        </p:grpSpPr>
        <p:grpSp>
          <p:nvGrpSpPr>
            <p:cNvPr id="8"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56" name="Rectangle 55"/>
          <p:cNvSpPr>
            <a:spLocks/>
          </p:cNvSpPr>
          <p:nvPr/>
        </p:nvSpPr>
        <p:spPr>
          <a:xfrm>
            <a:off x="4817804" y="2478895"/>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094591" y="2636810"/>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86362" y="2636810"/>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073178" y="263681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p:cNvSpPr/>
          <p:nvPr/>
        </p:nvSpPr>
        <p:spPr>
          <a:xfrm rot="5400000">
            <a:off x="4938806"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8" name="Pentagon 67"/>
          <p:cNvSpPr/>
          <p:nvPr/>
        </p:nvSpPr>
        <p:spPr>
          <a:xfrm rot="5400000">
            <a:off x="589093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9" name="Pentagon 68"/>
          <p:cNvSpPr/>
          <p:nvPr/>
        </p:nvSpPr>
        <p:spPr>
          <a:xfrm rot="5400000">
            <a:off x="6889526"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74" name="TextBox 73"/>
          <p:cNvSpPr txBox="1"/>
          <p:nvPr/>
        </p:nvSpPr>
        <p:spPr>
          <a:xfrm>
            <a:off x="5743863" y="1371600"/>
            <a:ext cx="1481368" cy="461665"/>
          </a:xfrm>
          <a:prstGeom prst="rect">
            <a:avLst/>
          </a:prstGeom>
          <a:noFill/>
        </p:spPr>
        <p:txBody>
          <a:bodyPr wrap="none" rtlCol="0">
            <a:spAutoFit/>
          </a:bodyPr>
          <a:lstStyle/>
          <a:p>
            <a:r>
              <a:rPr lang="en-US" sz="2400" dirty="0" smtClean="0"/>
              <a:t>Iteration 2</a:t>
            </a:r>
            <a:endParaRPr lang="en-US" sz="2400" i="1" dirty="0"/>
          </a:p>
        </p:txBody>
      </p:sp>
      <p:sp>
        <p:nvSpPr>
          <p:cNvPr id="75" name="TextBox 74"/>
          <p:cNvSpPr txBox="1"/>
          <p:nvPr/>
        </p:nvSpPr>
        <p:spPr>
          <a:xfrm rot="18995208">
            <a:off x="7245605" y="2754973"/>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77" name="Rectangle 76"/>
          <p:cNvSpPr>
            <a:spLocks/>
          </p:cNvSpPr>
          <p:nvPr/>
        </p:nvSpPr>
        <p:spPr>
          <a:xfrm>
            <a:off x="4557488" y="2711123"/>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862421"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853167"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839984"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9018004">
            <a:off x="4742991" y="2535199"/>
            <a:ext cx="844139" cy="659789"/>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018004">
            <a:off x="5730480" y="2534492"/>
            <a:ext cx="846210" cy="659789"/>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19018004">
            <a:off x="6722944" y="2534914"/>
            <a:ext cx="844969" cy="659789"/>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rot="5400000">
            <a:off x="4931994" y="3395503"/>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0" name="Straight Arrow Connector 89"/>
          <p:cNvCxnSpPr/>
          <p:nvPr/>
        </p:nvCxnSpPr>
        <p:spPr>
          <a:xfrm rot="16200000" flipH="1">
            <a:off x="5883123" y="3395468"/>
            <a:ext cx="323262" cy="2007"/>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6882713" y="3396470"/>
            <a:ext cx="323262" cy="2"/>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777916" y="2743200"/>
            <a:ext cx="629088" cy="489636"/>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765175" y="2744952"/>
            <a:ext cx="623697" cy="489636"/>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5" name="Rectangle 4"/>
          <p:cNvSpPr>
            <a:spLocks/>
          </p:cNvSpPr>
          <p:nvPr/>
        </p:nvSpPr>
        <p:spPr>
          <a:xfrm>
            <a:off x="4557488" y="4051320"/>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0"/>
            <a:endCxn id="31" idx="3"/>
          </p:cNvCxnSpPr>
          <p:nvPr/>
        </p:nvCxnSpPr>
        <p:spPr>
          <a:xfrm rot="16200000" flipV="1">
            <a:off x="2431932" y="3552142"/>
            <a:ext cx="344400" cy="966071"/>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0"/>
            <a:endCxn id="30" idx="3"/>
          </p:cNvCxnSpPr>
          <p:nvPr/>
        </p:nvCxnSpPr>
        <p:spPr>
          <a:xfrm rot="16200000" flipV="1">
            <a:off x="1450844" y="3557870"/>
            <a:ext cx="344400" cy="954614"/>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0"/>
            <a:endCxn id="32" idx="3"/>
          </p:cNvCxnSpPr>
          <p:nvPr/>
        </p:nvCxnSpPr>
        <p:spPr>
          <a:xfrm rot="5400000" flipH="1" flipV="1">
            <a:off x="1930319"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87508" y="5536692"/>
            <a:ext cx="3189543" cy="787908"/>
          </a:xfrm>
          <a:prstGeom prst="rect">
            <a:avLst/>
          </a:prstGeom>
          <a:noFill/>
        </p:spPr>
        <p:txBody>
          <a:bodyPr wrap="none" rtlCol="0">
            <a:spAutoFit/>
          </a:bodyPr>
          <a:lstStyle/>
          <a:p>
            <a:pPr marL="342900" indent="-342900"/>
            <a:r>
              <a:rPr lang="en-US" sz="1200" dirty="0" smtClean="0">
                <a:latin typeface="Arial" pitchFamily="34" charset="0"/>
                <a:cs typeface="Arial" pitchFamily="34" charset="0"/>
              </a:rPr>
              <a:t>1. predict with current SVM</a:t>
            </a:r>
          </a:p>
          <a:p>
            <a:pPr marL="342900" indent="-342900"/>
            <a:r>
              <a:rPr lang="en-US" sz="1200" dirty="0" smtClean="0">
                <a:latin typeface="Arial" pitchFamily="34" charset="0"/>
                <a:cs typeface="Arial" pitchFamily="34" charset="0"/>
              </a:rPr>
              <a:t>2. add the most confident prediction</a:t>
            </a:r>
          </a:p>
          <a:p>
            <a:pPr marL="342900" indent="-342900"/>
            <a:r>
              <a:rPr lang="en-US" sz="1200" dirty="0" smtClean="0">
                <a:latin typeface="Arial" pitchFamily="34" charset="0"/>
                <a:cs typeface="Arial" pitchFamily="34" charset="0"/>
              </a:rPr>
              <a:t>3. re-train SVM</a:t>
            </a:r>
            <a:endParaRPr lang="en-US" sz="1200" dirty="0">
              <a:latin typeface="Arial" pitchFamily="34" charset="0"/>
              <a:cs typeface="Arial" pitchFamily="34" charset="0"/>
            </a:endParaRPr>
          </a:p>
        </p:txBody>
      </p:sp>
      <p:grpSp>
        <p:nvGrpSpPr>
          <p:cNvPr id="3" name="Group 285"/>
          <p:cNvGrpSpPr/>
          <p:nvPr/>
        </p:nvGrpSpPr>
        <p:grpSpPr>
          <a:xfrm>
            <a:off x="3587080" y="4188097"/>
            <a:ext cx="856303" cy="423131"/>
            <a:chOff x="2764664" y="2533650"/>
            <a:chExt cx="702436" cy="347100"/>
          </a:xfrm>
        </p:grpSpPr>
        <p:grpSp>
          <p:nvGrpSpPr>
            <p:cNvPr id="4"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39" name="TextBox 38"/>
          <p:cNvSpPr txBox="1"/>
          <p:nvPr/>
        </p:nvSpPr>
        <p:spPr>
          <a:xfrm>
            <a:off x="4708229" y="5629583"/>
            <a:ext cx="825867" cy="461665"/>
          </a:xfrm>
          <a:prstGeom prst="rect">
            <a:avLst/>
          </a:prstGeom>
          <a:noFill/>
        </p:spPr>
        <p:txBody>
          <a:bodyPr wrap="none" rtlCol="0">
            <a:spAutoFit/>
          </a:bodyPr>
          <a:lstStyle/>
          <a:p>
            <a:pPr algn="ctr"/>
            <a:r>
              <a:rPr lang="en-US" sz="1200" dirty="0" smtClean="0">
                <a:latin typeface="Arial" pitchFamily="34" charset="0"/>
                <a:cs typeface="Arial" pitchFamily="34" charset="0"/>
              </a:rPr>
              <a:t>Each</a:t>
            </a:r>
          </a:p>
          <a:p>
            <a:r>
              <a:rPr lang="en-US" sz="1200" dirty="0" smtClean="0">
                <a:latin typeface="Arial" pitchFamily="34" charset="0"/>
                <a:cs typeface="Arial" pitchFamily="34" charset="0"/>
              </a:rPr>
              <a:t>Iteration: </a:t>
            </a:r>
            <a:endParaRPr lang="en-US" sz="1200" dirty="0">
              <a:latin typeface="Arial" pitchFamily="34" charset="0"/>
              <a:cs typeface="Arial" pitchFamily="34" charset="0"/>
            </a:endParaRPr>
          </a:p>
        </p:txBody>
      </p: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cxnSp>
        <p:nvCxnSpPr>
          <p:cNvPr id="42" name="Straight Arrow Connector 41"/>
          <p:cNvCxnSpPr/>
          <p:nvPr/>
        </p:nvCxnSpPr>
        <p:spPr>
          <a:xfrm>
            <a:off x="3653806" y="3816531"/>
            <a:ext cx="975360" cy="1936"/>
          </a:xfrm>
          <a:prstGeom prst="straightConnector1">
            <a:avLst/>
          </a:prstGeom>
          <a:ln w="6985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07360" y="3459948"/>
            <a:ext cx="1114250" cy="318915"/>
          </a:xfrm>
          <a:prstGeom prst="rect">
            <a:avLst/>
          </a:prstGeom>
          <a:noFill/>
        </p:spPr>
        <p:txBody>
          <a:bodyPr wrap="none" rtlCol="0">
            <a:spAutoFit/>
          </a:bodyPr>
          <a:lstStyle/>
          <a:p>
            <a:r>
              <a:rPr lang="en-US" sz="1100" dirty="0" smtClean="0"/>
              <a:t>re-train SVM</a:t>
            </a:r>
            <a:endParaRPr lang="en-US" sz="1100" dirty="0"/>
          </a:p>
        </p:txBody>
      </p:sp>
      <p:sp>
        <p:nvSpPr>
          <p:cNvPr id="45" name="Oval 44"/>
          <p:cNvSpPr/>
          <p:nvPr/>
        </p:nvSpPr>
        <p:spPr>
          <a:xfrm>
            <a:off x="802935" y="2744228"/>
            <a:ext cx="625924" cy="489636"/>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87"/>
          <p:cNvGrpSpPr/>
          <p:nvPr/>
        </p:nvGrpSpPr>
        <p:grpSpPr>
          <a:xfrm>
            <a:off x="3587080" y="5733811"/>
            <a:ext cx="856303" cy="420732"/>
            <a:chOff x="2764664" y="3848100"/>
            <a:chExt cx="702436" cy="345132"/>
          </a:xfrm>
        </p:grpSpPr>
        <p:grpSp>
          <p:nvGrpSpPr>
            <p:cNvPr id="7"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8" name="Group 286"/>
          <p:cNvGrpSpPr/>
          <p:nvPr/>
        </p:nvGrpSpPr>
        <p:grpSpPr>
          <a:xfrm>
            <a:off x="3587080" y="5031902"/>
            <a:ext cx="856303" cy="418011"/>
            <a:chOff x="2764664" y="3238500"/>
            <a:chExt cx="702436" cy="342900"/>
          </a:xfrm>
        </p:grpSpPr>
        <p:grpSp>
          <p:nvGrpSpPr>
            <p:cNvPr id="9"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56" name="Rectangle 55"/>
          <p:cNvSpPr>
            <a:spLocks/>
          </p:cNvSpPr>
          <p:nvPr/>
        </p:nvSpPr>
        <p:spPr>
          <a:xfrm>
            <a:off x="4817804" y="2478895"/>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094591" y="2636810"/>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86362" y="2636810"/>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073178" y="263681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861397"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839984"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853167"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a:spLocks/>
          </p:cNvSpPr>
          <p:nvPr/>
        </p:nvSpPr>
        <p:spPr>
          <a:xfrm>
            <a:off x="4557488"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861397"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853167"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39984"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p:cNvSpPr/>
          <p:nvPr/>
        </p:nvSpPr>
        <p:spPr>
          <a:xfrm rot="5400000">
            <a:off x="4938806"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8" name="Pentagon 67"/>
          <p:cNvSpPr/>
          <p:nvPr/>
        </p:nvSpPr>
        <p:spPr>
          <a:xfrm rot="5400000">
            <a:off x="589093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9" name="Pentagon 68"/>
          <p:cNvSpPr/>
          <p:nvPr/>
        </p:nvSpPr>
        <p:spPr>
          <a:xfrm rot="5400000">
            <a:off x="6889526"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73" name="TextBox 72"/>
          <p:cNvSpPr txBox="1"/>
          <p:nvPr/>
        </p:nvSpPr>
        <p:spPr>
          <a:xfrm>
            <a:off x="5140068" y="4627585"/>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74" name="TextBox 73"/>
          <p:cNvSpPr txBox="1"/>
          <p:nvPr/>
        </p:nvSpPr>
        <p:spPr>
          <a:xfrm>
            <a:off x="5743863" y="1371600"/>
            <a:ext cx="1481368" cy="461665"/>
          </a:xfrm>
          <a:prstGeom prst="rect">
            <a:avLst/>
          </a:prstGeom>
          <a:noFill/>
        </p:spPr>
        <p:txBody>
          <a:bodyPr wrap="none" rtlCol="0">
            <a:spAutoFit/>
          </a:bodyPr>
          <a:lstStyle/>
          <a:p>
            <a:r>
              <a:rPr lang="en-US" sz="2400" dirty="0" smtClean="0"/>
              <a:t>Iteration 2</a:t>
            </a:r>
            <a:endParaRPr lang="en-US" sz="2400" i="1" dirty="0"/>
          </a:p>
        </p:txBody>
      </p:sp>
      <p:sp>
        <p:nvSpPr>
          <p:cNvPr id="75" name="TextBox 74"/>
          <p:cNvSpPr txBox="1"/>
          <p:nvPr/>
        </p:nvSpPr>
        <p:spPr>
          <a:xfrm rot="18995208">
            <a:off x="7245605" y="2754973"/>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77" name="Rectangle 76"/>
          <p:cNvSpPr>
            <a:spLocks/>
          </p:cNvSpPr>
          <p:nvPr/>
        </p:nvSpPr>
        <p:spPr>
          <a:xfrm>
            <a:off x="4557488" y="2711123"/>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862421"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853167"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839984"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9018004">
            <a:off x="4742991" y="2535199"/>
            <a:ext cx="844139" cy="659789"/>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018004">
            <a:off x="5730480" y="2534492"/>
            <a:ext cx="846210" cy="659789"/>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19018004">
            <a:off x="6722944" y="2534914"/>
            <a:ext cx="844969" cy="659789"/>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4618970"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85" name="Straight Arrow Connector 84"/>
          <p:cNvCxnSpPr/>
          <p:nvPr/>
        </p:nvCxnSpPr>
        <p:spPr>
          <a:xfrm rot="5400000">
            <a:off x="4931994" y="3395503"/>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288"/>
          <p:cNvGrpSpPr/>
          <p:nvPr/>
        </p:nvGrpSpPr>
        <p:grpSpPr>
          <a:xfrm>
            <a:off x="7534966" y="4188097"/>
            <a:ext cx="856303" cy="423131"/>
            <a:chOff x="2764664" y="2533650"/>
            <a:chExt cx="702436" cy="347100"/>
          </a:xfrm>
        </p:grpSpPr>
        <p:grpSp>
          <p:nvGrpSpPr>
            <p:cNvPr id="11" name="Group 284"/>
            <p:cNvGrpSpPr/>
            <p:nvPr/>
          </p:nvGrpSpPr>
          <p:grpSpPr>
            <a:xfrm>
              <a:off x="2887282" y="2571749"/>
              <a:ext cx="457200" cy="76201"/>
              <a:chOff x="2887282" y="2571749"/>
              <a:chExt cx="457200" cy="76201"/>
            </a:xfrm>
          </p:grpSpPr>
          <p:sp>
            <p:nvSpPr>
              <p:cNvPr id="104" name="Rectangle 103"/>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3032062" y="2426969"/>
                <a:ext cx="76200" cy="36576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 name="Straight Connector 101"/>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3" name="TextBox 102"/>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12" name="Group 294"/>
          <p:cNvGrpSpPr/>
          <p:nvPr/>
        </p:nvGrpSpPr>
        <p:grpSpPr>
          <a:xfrm>
            <a:off x="7534966" y="5031902"/>
            <a:ext cx="856303" cy="418011"/>
            <a:chOff x="2764664" y="3238500"/>
            <a:chExt cx="702436" cy="342900"/>
          </a:xfrm>
        </p:grpSpPr>
        <p:grpSp>
          <p:nvGrpSpPr>
            <p:cNvPr id="13" name="Group 282"/>
            <p:cNvGrpSpPr/>
            <p:nvPr/>
          </p:nvGrpSpPr>
          <p:grpSpPr>
            <a:xfrm>
              <a:off x="2887282" y="3277362"/>
              <a:ext cx="457200" cy="77724"/>
              <a:chOff x="2887282" y="3277362"/>
              <a:chExt cx="457200" cy="77724"/>
            </a:xfrm>
          </p:grpSpPr>
          <p:sp>
            <p:nvSpPr>
              <p:cNvPr id="99" name="Rectangle 9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rot="5400000">
                <a:off x="2939860" y="3224784"/>
                <a:ext cx="77724" cy="1828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Connector 9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0" name="Straight Arrow Connector 89"/>
          <p:cNvCxnSpPr/>
          <p:nvPr/>
        </p:nvCxnSpPr>
        <p:spPr>
          <a:xfrm rot="16200000" flipH="1">
            <a:off x="5883123" y="3395468"/>
            <a:ext cx="323262" cy="2007"/>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6882713" y="3396470"/>
            <a:ext cx="323262" cy="2"/>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777916" y="2743200"/>
            <a:ext cx="629088" cy="489636"/>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765175" y="2744952"/>
            <a:ext cx="623697" cy="489636"/>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5" name="Rectangle 4"/>
          <p:cNvSpPr>
            <a:spLocks/>
          </p:cNvSpPr>
          <p:nvPr/>
        </p:nvSpPr>
        <p:spPr>
          <a:xfrm>
            <a:off x="4557488" y="4051320"/>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0"/>
            <a:endCxn id="31" idx="3"/>
          </p:cNvCxnSpPr>
          <p:nvPr/>
        </p:nvCxnSpPr>
        <p:spPr>
          <a:xfrm rot="16200000" flipV="1">
            <a:off x="2431932" y="3552142"/>
            <a:ext cx="344400" cy="966071"/>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0"/>
            <a:endCxn id="30" idx="3"/>
          </p:cNvCxnSpPr>
          <p:nvPr/>
        </p:nvCxnSpPr>
        <p:spPr>
          <a:xfrm rot="16200000" flipV="1">
            <a:off x="1450844" y="3557870"/>
            <a:ext cx="344400" cy="954614"/>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0"/>
            <a:endCxn id="32" idx="3"/>
          </p:cNvCxnSpPr>
          <p:nvPr/>
        </p:nvCxnSpPr>
        <p:spPr>
          <a:xfrm rot="5400000" flipH="1" flipV="1">
            <a:off x="1930319"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87508" y="5536692"/>
            <a:ext cx="3189543" cy="787908"/>
          </a:xfrm>
          <a:prstGeom prst="rect">
            <a:avLst/>
          </a:prstGeom>
          <a:noFill/>
        </p:spPr>
        <p:txBody>
          <a:bodyPr wrap="none" rtlCol="0">
            <a:spAutoFit/>
          </a:bodyPr>
          <a:lstStyle/>
          <a:p>
            <a:pPr marL="342900" indent="-342900"/>
            <a:r>
              <a:rPr lang="en-US" sz="1200" dirty="0" smtClean="0">
                <a:latin typeface="Arial" pitchFamily="34" charset="0"/>
                <a:cs typeface="Arial" pitchFamily="34" charset="0"/>
              </a:rPr>
              <a:t>1. predict with current SVM</a:t>
            </a:r>
          </a:p>
          <a:p>
            <a:pPr marL="342900" indent="-342900"/>
            <a:r>
              <a:rPr lang="en-US" sz="1200" dirty="0" smtClean="0">
                <a:latin typeface="Arial" pitchFamily="34" charset="0"/>
                <a:cs typeface="Arial" pitchFamily="34" charset="0"/>
              </a:rPr>
              <a:t>2. add the most confident prediction</a:t>
            </a:r>
          </a:p>
          <a:p>
            <a:pPr marL="342900" indent="-342900"/>
            <a:r>
              <a:rPr lang="en-US" sz="1200" dirty="0" smtClean="0">
                <a:latin typeface="Arial" pitchFamily="34" charset="0"/>
                <a:cs typeface="Arial" pitchFamily="34" charset="0"/>
              </a:rPr>
              <a:t>3. re-train SVM</a:t>
            </a:r>
            <a:endParaRPr lang="en-US" sz="1200" dirty="0">
              <a:latin typeface="Arial" pitchFamily="34" charset="0"/>
              <a:cs typeface="Arial" pitchFamily="34" charset="0"/>
            </a:endParaRPr>
          </a:p>
        </p:txBody>
      </p:sp>
      <p:grpSp>
        <p:nvGrpSpPr>
          <p:cNvPr id="3" name="Group 285"/>
          <p:cNvGrpSpPr/>
          <p:nvPr/>
        </p:nvGrpSpPr>
        <p:grpSpPr>
          <a:xfrm>
            <a:off x="3587080" y="4188097"/>
            <a:ext cx="856303" cy="423131"/>
            <a:chOff x="2764664" y="2533650"/>
            <a:chExt cx="702436" cy="347100"/>
          </a:xfrm>
        </p:grpSpPr>
        <p:grpSp>
          <p:nvGrpSpPr>
            <p:cNvPr id="4"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39" name="TextBox 38"/>
          <p:cNvSpPr txBox="1"/>
          <p:nvPr/>
        </p:nvSpPr>
        <p:spPr>
          <a:xfrm>
            <a:off x="4708229" y="5629583"/>
            <a:ext cx="825867" cy="461665"/>
          </a:xfrm>
          <a:prstGeom prst="rect">
            <a:avLst/>
          </a:prstGeom>
          <a:noFill/>
        </p:spPr>
        <p:txBody>
          <a:bodyPr wrap="none" rtlCol="0">
            <a:spAutoFit/>
          </a:bodyPr>
          <a:lstStyle/>
          <a:p>
            <a:pPr algn="ctr"/>
            <a:r>
              <a:rPr lang="en-US" sz="1200" dirty="0" smtClean="0">
                <a:latin typeface="Arial" pitchFamily="34" charset="0"/>
                <a:cs typeface="Arial" pitchFamily="34" charset="0"/>
              </a:rPr>
              <a:t>Each</a:t>
            </a:r>
          </a:p>
          <a:p>
            <a:r>
              <a:rPr lang="en-US" sz="1200" dirty="0" smtClean="0">
                <a:latin typeface="Arial" pitchFamily="34" charset="0"/>
                <a:cs typeface="Arial" pitchFamily="34" charset="0"/>
              </a:rPr>
              <a:t>Iteration: </a:t>
            </a:r>
            <a:endParaRPr lang="en-US" sz="1200" dirty="0">
              <a:latin typeface="Arial" pitchFamily="34" charset="0"/>
              <a:cs typeface="Arial" pitchFamily="34" charset="0"/>
            </a:endParaRPr>
          </a:p>
        </p:txBody>
      </p:sp>
      <p:sp>
        <p:nvSpPr>
          <p:cNvPr id="40" name="TextBox 39"/>
          <p:cNvSpPr txBox="1"/>
          <p:nvPr/>
        </p:nvSpPr>
        <p:spPr>
          <a:xfrm>
            <a:off x="1935136" y="1371600"/>
            <a:ext cx="1481368" cy="461665"/>
          </a:xfrm>
          <a:prstGeom prst="rect">
            <a:avLst/>
          </a:prstGeom>
          <a:noFill/>
        </p:spPr>
        <p:txBody>
          <a:bodyPr wrap="none" rtlCol="0">
            <a:spAutoFit/>
          </a:bodyPr>
          <a:lstStyle/>
          <a:p>
            <a:r>
              <a:rPr lang="en-US" sz="2400" dirty="0" smtClean="0"/>
              <a:t>Iteration 1</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cxnSp>
        <p:nvCxnSpPr>
          <p:cNvPr id="42" name="Straight Arrow Connector 41"/>
          <p:cNvCxnSpPr/>
          <p:nvPr/>
        </p:nvCxnSpPr>
        <p:spPr>
          <a:xfrm>
            <a:off x="3653806" y="3816531"/>
            <a:ext cx="975360" cy="1936"/>
          </a:xfrm>
          <a:prstGeom prst="straightConnector1">
            <a:avLst/>
          </a:prstGeom>
          <a:ln w="6985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07360" y="3459948"/>
            <a:ext cx="1114250" cy="318915"/>
          </a:xfrm>
          <a:prstGeom prst="rect">
            <a:avLst/>
          </a:prstGeom>
          <a:noFill/>
        </p:spPr>
        <p:txBody>
          <a:bodyPr wrap="none" rtlCol="0">
            <a:spAutoFit/>
          </a:bodyPr>
          <a:lstStyle/>
          <a:p>
            <a:r>
              <a:rPr lang="en-US" sz="1100" dirty="0" smtClean="0"/>
              <a:t>re-train SVM</a:t>
            </a:r>
            <a:endParaRPr lang="en-US" sz="1100" dirty="0"/>
          </a:p>
        </p:txBody>
      </p:sp>
      <p:sp>
        <p:nvSpPr>
          <p:cNvPr id="45" name="Oval 44"/>
          <p:cNvSpPr/>
          <p:nvPr/>
        </p:nvSpPr>
        <p:spPr>
          <a:xfrm>
            <a:off x="802935" y="2744228"/>
            <a:ext cx="625924" cy="489636"/>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87"/>
          <p:cNvGrpSpPr/>
          <p:nvPr/>
        </p:nvGrpSpPr>
        <p:grpSpPr>
          <a:xfrm>
            <a:off x="3587080" y="5733811"/>
            <a:ext cx="856303" cy="420732"/>
            <a:chOff x="2764664" y="3848100"/>
            <a:chExt cx="702436" cy="345132"/>
          </a:xfrm>
        </p:grpSpPr>
        <p:grpSp>
          <p:nvGrpSpPr>
            <p:cNvPr id="7"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8" name="Group 286"/>
          <p:cNvGrpSpPr/>
          <p:nvPr/>
        </p:nvGrpSpPr>
        <p:grpSpPr>
          <a:xfrm>
            <a:off x="3587080" y="5031902"/>
            <a:ext cx="856303" cy="418011"/>
            <a:chOff x="2764664" y="3238500"/>
            <a:chExt cx="702436" cy="342900"/>
          </a:xfrm>
        </p:grpSpPr>
        <p:grpSp>
          <p:nvGrpSpPr>
            <p:cNvPr id="9"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56" name="Rectangle 55"/>
          <p:cNvSpPr>
            <a:spLocks/>
          </p:cNvSpPr>
          <p:nvPr/>
        </p:nvSpPr>
        <p:spPr>
          <a:xfrm>
            <a:off x="4817804" y="2478895"/>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094591" y="2636810"/>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86362" y="2636810"/>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073178" y="263681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861397"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839984"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853167"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a:spLocks/>
          </p:cNvSpPr>
          <p:nvPr/>
        </p:nvSpPr>
        <p:spPr>
          <a:xfrm>
            <a:off x="4557488"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861397"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853167"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39984"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p:cNvSpPr/>
          <p:nvPr/>
        </p:nvSpPr>
        <p:spPr>
          <a:xfrm rot="5400000">
            <a:off x="4938806"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8" name="Pentagon 67"/>
          <p:cNvSpPr/>
          <p:nvPr/>
        </p:nvSpPr>
        <p:spPr>
          <a:xfrm rot="5400000">
            <a:off x="589093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9" name="Pentagon 68"/>
          <p:cNvSpPr/>
          <p:nvPr/>
        </p:nvSpPr>
        <p:spPr>
          <a:xfrm rot="5400000">
            <a:off x="6889526"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70" name="Straight Arrow Connector 69"/>
          <p:cNvCxnSpPr>
            <a:stCxn id="62" idx="0"/>
            <a:endCxn id="68" idx="3"/>
          </p:cNvCxnSpPr>
          <p:nvPr/>
        </p:nvCxnSpPr>
        <p:spPr>
          <a:xfrm rot="16200000" flipV="1">
            <a:off x="5874798" y="4033936"/>
            <a:ext cx="344400" cy="2482"/>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1" idx="0"/>
            <a:endCxn id="67" idx="3"/>
          </p:cNvCxnSpPr>
          <p:nvPr/>
        </p:nvCxnSpPr>
        <p:spPr>
          <a:xfrm rot="16200000" flipV="1">
            <a:off x="5892140" y="3064462"/>
            <a:ext cx="344400" cy="1941431"/>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0" idx="0"/>
            <a:endCxn id="69" idx="3"/>
          </p:cNvCxnSpPr>
          <p:nvPr/>
        </p:nvCxnSpPr>
        <p:spPr>
          <a:xfrm rot="5400000" flipH="1" flipV="1">
            <a:off x="5878207"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140068" y="4627585"/>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74" name="TextBox 73"/>
          <p:cNvSpPr txBox="1"/>
          <p:nvPr/>
        </p:nvSpPr>
        <p:spPr>
          <a:xfrm>
            <a:off x="5743863" y="1371600"/>
            <a:ext cx="1481368" cy="461665"/>
          </a:xfrm>
          <a:prstGeom prst="rect">
            <a:avLst/>
          </a:prstGeom>
          <a:noFill/>
        </p:spPr>
        <p:txBody>
          <a:bodyPr wrap="none" rtlCol="0">
            <a:spAutoFit/>
          </a:bodyPr>
          <a:lstStyle/>
          <a:p>
            <a:r>
              <a:rPr lang="en-US" sz="2400" dirty="0" smtClean="0"/>
              <a:t>Iteration 2</a:t>
            </a:r>
            <a:endParaRPr lang="en-US" sz="2400" i="1" dirty="0"/>
          </a:p>
        </p:txBody>
      </p:sp>
      <p:sp>
        <p:nvSpPr>
          <p:cNvPr id="75" name="TextBox 74"/>
          <p:cNvSpPr txBox="1"/>
          <p:nvPr/>
        </p:nvSpPr>
        <p:spPr>
          <a:xfrm rot="18995208">
            <a:off x="7245605" y="2754973"/>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77" name="Rectangle 76"/>
          <p:cNvSpPr>
            <a:spLocks/>
          </p:cNvSpPr>
          <p:nvPr/>
        </p:nvSpPr>
        <p:spPr>
          <a:xfrm>
            <a:off x="4557488" y="2711123"/>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862421"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853167"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839984"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9018004">
            <a:off x="4742991" y="2535199"/>
            <a:ext cx="844139" cy="659789"/>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018004">
            <a:off x="5730480" y="2534492"/>
            <a:ext cx="846210" cy="659789"/>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19018004">
            <a:off x="6722944" y="2534914"/>
            <a:ext cx="844969" cy="659789"/>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4618970"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85" name="Straight Arrow Connector 84"/>
          <p:cNvCxnSpPr/>
          <p:nvPr/>
        </p:nvCxnSpPr>
        <p:spPr>
          <a:xfrm rot="5400000">
            <a:off x="4931994" y="3395503"/>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288"/>
          <p:cNvGrpSpPr/>
          <p:nvPr/>
        </p:nvGrpSpPr>
        <p:grpSpPr>
          <a:xfrm>
            <a:off x="7534966" y="4188097"/>
            <a:ext cx="856303" cy="423131"/>
            <a:chOff x="2764664" y="2533650"/>
            <a:chExt cx="702436" cy="347100"/>
          </a:xfrm>
        </p:grpSpPr>
        <p:grpSp>
          <p:nvGrpSpPr>
            <p:cNvPr id="11" name="Group 284"/>
            <p:cNvGrpSpPr/>
            <p:nvPr/>
          </p:nvGrpSpPr>
          <p:grpSpPr>
            <a:xfrm>
              <a:off x="2887282" y="2571749"/>
              <a:ext cx="457200" cy="76201"/>
              <a:chOff x="2887282" y="2571749"/>
              <a:chExt cx="457200" cy="76201"/>
            </a:xfrm>
          </p:grpSpPr>
          <p:sp>
            <p:nvSpPr>
              <p:cNvPr id="104" name="Rectangle 103"/>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3032062" y="2426969"/>
                <a:ext cx="76200" cy="36576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 name="Straight Connector 101"/>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3" name="TextBox 102"/>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12" name="Group 294"/>
          <p:cNvGrpSpPr/>
          <p:nvPr/>
        </p:nvGrpSpPr>
        <p:grpSpPr>
          <a:xfrm>
            <a:off x="7534966" y="5031902"/>
            <a:ext cx="856303" cy="418011"/>
            <a:chOff x="2764664" y="3238500"/>
            <a:chExt cx="702436" cy="342900"/>
          </a:xfrm>
        </p:grpSpPr>
        <p:grpSp>
          <p:nvGrpSpPr>
            <p:cNvPr id="13" name="Group 282"/>
            <p:cNvGrpSpPr/>
            <p:nvPr/>
          </p:nvGrpSpPr>
          <p:grpSpPr>
            <a:xfrm>
              <a:off x="2887282" y="3277362"/>
              <a:ext cx="457200" cy="77724"/>
              <a:chOff x="2887282" y="3277362"/>
              <a:chExt cx="457200" cy="77724"/>
            </a:xfrm>
          </p:grpSpPr>
          <p:sp>
            <p:nvSpPr>
              <p:cNvPr id="99" name="Rectangle 9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rot="5400000">
                <a:off x="2939860" y="3224784"/>
                <a:ext cx="77724" cy="1828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Connector 9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0" name="Straight Arrow Connector 89"/>
          <p:cNvCxnSpPr/>
          <p:nvPr/>
        </p:nvCxnSpPr>
        <p:spPr>
          <a:xfrm rot="16200000" flipH="1">
            <a:off x="5883123" y="3395468"/>
            <a:ext cx="323262" cy="2007"/>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6882713" y="3396470"/>
            <a:ext cx="323262" cy="2"/>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777916" y="2743200"/>
            <a:ext cx="629088" cy="489636"/>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765175" y="2744952"/>
            <a:ext cx="623697" cy="489636"/>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6" name="Rectangle 5"/>
          <p:cNvSpPr>
            <a:spLocks/>
          </p:cNvSpPr>
          <p:nvPr/>
        </p:nvSpPr>
        <p:spPr>
          <a:xfrm>
            <a:off x="1374250" y="2018153"/>
            <a:ext cx="2976241" cy="590789"/>
          </a:xfrm>
          <a:prstGeom prst="rect">
            <a:avLst/>
          </a:prstGeom>
          <a:solidFill>
            <a:srgbClr val="F9E68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68253" y="217421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59867" y="217421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5227" y="217421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p:cNvSpPr>
          <p:nvPr/>
        </p:nvSpPr>
        <p:spPr>
          <a:xfrm>
            <a:off x="867063" y="2482611"/>
            <a:ext cx="2972526" cy="590789"/>
          </a:xfrm>
          <a:prstGeom prst="rect">
            <a:avLst/>
          </a:prstGeom>
          <a:solidFill>
            <a:srgbClr val="F9E689">
              <a:alpha val="73725"/>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61992" y="263866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67543" y="263866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42903" y="263866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935136" y="1371600"/>
            <a:ext cx="1428468" cy="461665"/>
          </a:xfrm>
          <a:prstGeom prst="rect">
            <a:avLst/>
          </a:prstGeom>
          <a:noFill/>
        </p:spPr>
        <p:txBody>
          <a:bodyPr wrap="none" rtlCol="0">
            <a:spAutoFit/>
          </a:bodyPr>
          <a:lstStyle/>
          <a:p>
            <a:r>
              <a:rPr lang="en-US" sz="2400" dirty="0" smtClean="0"/>
              <a:t>Iteration </a:t>
            </a:r>
            <a:r>
              <a:rPr lang="en-US" sz="2400" i="1" dirty="0" smtClean="0"/>
              <a:t>t</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3" name="TextBox 42"/>
          <p:cNvSpPr txBox="1"/>
          <p:nvPr/>
        </p:nvSpPr>
        <p:spPr>
          <a:xfrm rot="19238642">
            <a:off x="3701609" y="2273046"/>
            <a:ext cx="613990" cy="787908"/>
          </a:xfrm>
          <a:prstGeom prst="rect">
            <a:avLst/>
          </a:prstGeom>
          <a:noFill/>
        </p:spPr>
        <p:txBody>
          <a:bodyPr wrap="none" rtlCol="0">
            <a:spAutoFit/>
          </a:bodyPr>
          <a:lstStyle/>
          <a:p>
            <a:r>
              <a:rPr lang="en-US" sz="3600" dirty="0" smtClean="0"/>
              <a:t>…</a:t>
            </a:r>
            <a:endParaRPr lang="en-US" sz="3600" dirty="0"/>
          </a:p>
        </p:txBody>
      </p:sp>
      <p:sp>
        <p:nvSpPr>
          <p:cNvPr id="45" name="Oval 44"/>
          <p:cNvSpPr/>
          <p:nvPr/>
        </p:nvSpPr>
        <p:spPr>
          <a:xfrm rot="19168929">
            <a:off x="678092" y="2330623"/>
            <a:ext cx="1667168" cy="640173"/>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sp>
        <p:nvSpPr>
          <p:cNvPr id="94" name="Oval 93"/>
          <p:cNvSpPr/>
          <p:nvPr/>
        </p:nvSpPr>
        <p:spPr>
          <a:xfrm rot="19168929">
            <a:off x="1653452" y="2330623"/>
            <a:ext cx="1667168" cy="640173"/>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9168929">
            <a:off x="2640065" y="2330623"/>
            <a:ext cx="1667168" cy="64017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6" name="Rectangle 5"/>
          <p:cNvSpPr>
            <a:spLocks/>
          </p:cNvSpPr>
          <p:nvPr/>
        </p:nvSpPr>
        <p:spPr>
          <a:xfrm>
            <a:off x="1374250" y="2018153"/>
            <a:ext cx="2976241" cy="590789"/>
          </a:xfrm>
          <a:prstGeom prst="rect">
            <a:avLst/>
          </a:prstGeom>
          <a:solidFill>
            <a:srgbClr val="F9E68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68253" y="217421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59867" y="217421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5227" y="217421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p:cNvSpPr>
          <p:nvPr/>
        </p:nvSpPr>
        <p:spPr>
          <a:xfrm>
            <a:off x="867063" y="2482611"/>
            <a:ext cx="2972526" cy="590789"/>
          </a:xfrm>
          <a:prstGeom prst="rect">
            <a:avLst/>
          </a:prstGeom>
          <a:solidFill>
            <a:srgbClr val="F9E689">
              <a:alpha val="73725"/>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61992" y="263866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67543" y="263866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42903" y="263866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35136" y="1371600"/>
            <a:ext cx="1428468" cy="461665"/>
          </a:xfrm>
          <a:prstGeom prst="rect">
            <a:avLst/>
          </a:prstGeom>
          <a:noFill/>
        </p:spPr>
        <p:txBody>
          <a:bodyPr wrap="none" rtlCol="0">
            <a:spAutoFit/>
          </a:bodyPr>
          <a:lstStyle/>
          <a:p>
            <a:r>
              <a:rPr lang="en-US" sz="2400" dirty="0" smtClean="0"/>
              <a:t>Iteration </a:t>
            </a:r>
            <a:r>
              <a:rPr lang="en-US" sz="2400" i="1" dirty="0" smtClean="0"/>
              <a:t>t</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3" name="TextBox 42"/>
          <p:cNvSpPr txBox="1"/>
          <p:nvPr/>
        </p:nvSpPr>
        <p:spPr>
          <a:xfrm rot="19238642">
            <a:off x="3701609" y="2273046"/>
            <a:ext cx="613990" cy="787908"/>
          </a:xfrm>
          <a:prstGeom prst="rect">
            <a:avLst/>
          </a:prstGeom>
          <a:noFill/>
        </p:spPr>
        <p:txBody>
          <a:bodyPr wrap="none" rtlCol="0">
            <a:spAutoFit/>
          </a:bodyPr>
          <a:lstStyle/>
          <a:p>
            <a:r>
              <a:rPr lang="en-US" sz="3600" dirty="0" smtClean="0"/>
              <a:t>…</a:t>
            </a:r>
            <a:endParaRPr lang="en-US" sz="3600" dirty="0"/>
          </a:p>
        </p:txBody>
      </p:sp>
      <p:sp>
        <p:nvSpPr>
          <p:cNvPr id="45" name="Oval 44"/>
          <p:cNvSpPr/>
          <p:nvPr/>
        </p:nvSpPr>
        <p:spPr>
          <a:xfrm rot="19168929">
            <a:off x="678092" y="2330623"/>
            <a:ext cx="1667168" cy="640173"/>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rot="19168929">
            <a:off x="1653452" y="2330623"/>
            <a:ext cx="1667168" cy="640173"/>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9168929">
            <a:off x="2640065" y="2330623"/>
            <a:ext cx="1667168" cy="64017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6" name="Rectangle 5"/>
          <p:cNvSpPr>
            <a:spLocks/>
          </p:cNvSpPr>
          <p:nvPr/>
        </p:nvSpPr>
        <p:spPr>
          <a:xfrm>
            <a:off x="1374250" y="2018153"/>
            <a:ext cx="2976241" cy="590789"/>
          </a:xfrm>
          <a:prstGeom prst="rect">
            <a:avLst/>
          </a:prstGeom>
          <a:solidFill>
            <a:srgbClr val="F9E68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68253" y="217421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59867" y="217421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5227" y="217421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p:cNvSpPr>
          <p:nvPr/>
        </p:nvSpPr>
        <p:spPr>
          <a:xfrm>
            <a:off x="867063" y="2482611"/>
            <a:ext cx="2972526" cy="590789"/>
          </a:xfrm>
          <a:prstGeom prst="rect">
            <a:avLst/>
          </a:prstGeom>
          <a:solidFill>
            <a:srgbClr val="F9E689">
              <a:alpha val="73725"/>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61992" y="263866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67543" y="263866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42903" y="263866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85"/>
          <p:cNvGrpSpPr/>
          <p:nvPr/>
        </p:nvGrpSpPr>
        <p:grpSpPr>
          <a:xfrm>
            <a:off x="3587080" y="4188097"/>
            <a:ext cx="856303" cy="423131"/>
            <a:chOff x="2764664" y="2533650"/>
            <a:chExt cx="702436" cy="347100"/>
          </a:xfrm>
        </p:grpSpPr>
        <p:grpSp>
          <p:nvGrpSpPr>
            <p:cNvPr id="4"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40" name="TextBox 39"/>
          <p:cNvSpPr txBox="1"/>
          <p:nvPr/>
        </p:nvSpPr>
        <p:spPr>
          <a:xfrm>
            <a:off x="1935136" y="1371600"/>
            <a:ext cx="1428468" cy="461665"/>
          </a:xfrm>
          <a:prstGeom prst="rect">
            <a:avLst/>
          </a:prstGeom>
          <a:noFill/>
        </p:spPr>
        <p:txBody>
          <a:bodyPr wrap="none" rtlCol="0">
            <a:spAutoFit/>
          </a:bodyPr>
          <a:lstStyle/>
          <a:p>
            <a:r>
              <a:rPr lang="en-US" sz="2400" dirty="0" smtClean="0"/>
              <a:t>Iteration </a:t>
            </a:r>
            <a:r>
              <a:rPr lang="en-US" sz="2400" i="1" dirty="0" smtClean="0"/>
              <a:t>t</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3" name="TextBox 42"/>
          <p:cNvSpPr txBox="1"/>
          <p:nvPr/>
        </p:nvSpPr>
        <p:spPr>
          <a:xfrm rot="19238642">
            <a:off x="3701609" y="2273046"/>
            <a:ext cx="613990" cy="787908"/>
          </a:xfrm>
          <a:prstGeom prst="rect">
            <a:avLst/>
          </a:prstGeom>
          <a:noFill/>
        </p:spPr>
        <p:txBody>
          <a:bodyPr wrap="none" rtlCol="0">
            <a:spAutoFit/>
          </a:bodyPr>
          <a:lstStyle/>
          <a:p>
            <a:r>
              <a:rPr lang="en-US" sz="3600" dirty="0" smtClean="0"/>
              <a:t>…</a:t>
            </a:r>
            <a:endParaRPr lang="en-US" sz="3600" dirty="0"/>
          </a:p>
        </p:txBody>
      </p:sp>
      <p:sp>
        <p:nvSpPr>
          <p:cNvPr id="45" name="Oval 44"/>
          <p:cNvSpPr/>
          <p:nvPr/>
        </p:nvSpPr>
        <p:spPr>
          <a:xfrm rot="19168929">
            <a:off x="678092" y="2330623"/>
            <a:ext cx="1667168" cy="640173"/>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87"/>
          <p:cNvGrpSpPr/>
          <p:nvPr/>
        </p:nvGrpSpPr>
        <p:grpSpPr>
          <a:xfrm>
            <a:off x="3587080" y="5733811"/>
            <a:ext cx="856303" cy="420732"/>
            <a:chOff x="2764664" y="3848100"/>
            <a:chExt cx="702436" cy="345132"/>
          </a:xfrm>
        </p:grpSpPr>
        <p:grpSp>
          <p:nvGrpSpPr>
            <p:cNvPr id="34"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35" name="Group 286"/>
          <p:cNvGrpSpPr/>
          <p:nvPr/>
        </p:nvGrpSpPr>
        <p:grpSpPr>
          <a:xfrm>
            <a:off x="3587080" y="5031902"/>
            <a:ext cx="856303" cy="418011"/>
            <a:chOff x="2764664" y="3238500"/>
            <a:chExt cx="702436" cy="342900"/>
          </a:xfrm>
        </p:grpSpPr>
        <p:grpSp>
          <p:nvGrpSpPr>
            <p:cNvPr id="36"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rot="19168929">
            <a:off x="1653452" y="2330623"/>
            <a:ext cx="1667168" cy="640173"/>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9168929">
            <a:off x="2640065" y="2330623"/>
            <a:ext cx="1667168" cy="64017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6" name="Rectangle 5"/>
          <p:cNvSpPr>
            <a:spLocks/>
          </p:cNvSpPr>
          <p:nvPr/>
        </p:nvSpPr>
        <p:spPr>
          <a:xfrm>
            <a:off x="1374250" y="2018153"/>
            <a:ext cx="2976241" cy="590789"/>
          </a:xfrm>
          <a:prstGeom prst="rect">
            <a:avLst/>
          </a:prstGeom>
          <a:solidFill>
            <a:srgbClr val="F9E68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68253" y="217421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59867" y="217421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5227" y="217421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p:cNvSpPr>
          <p:nvPr/>
        </p:nvSpPr>
        <p:spPr>
          <a:xfrm>
            <a:off x="867063" y="2482611"/>
            <a:ext cx="2972526" cy="590789"/>
          </a:xfrm>
          <a:prstGeom prst="rect">
            <a:avLst/>
          </a:prstGeom>
          <a:solidFill>
            <a:srgbClr val="F9E689">
              <a:alpha val="73725"/>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61992" y="263866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67543" y="263866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42903" y="263866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0"/>
            <a:endCxn id="31" idx="3"/>
          </p:cNvCxnSpPr>
          <p:nvPr/>
        </p:nvCxnSpPr>
        <p:spPr>
          <a:xfrm rot="16200000" flipV="1">
            <a:off x="2431932" y="3552142"/>
            <a:ext cx="344400" cy="966071"/>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0"/>
            <a:endCxn id="30" idx="3"/>
          </p:cNvCxnSpPr>
          <p:nvPr/>
        </p:nvCxnSpPr>
        <p:spPr>
          <a:xfrm rot="16200000" flipV="1">
            <a:off x="1450844" y="3557870"/>
            <a:ext cx="344400" cy="954614"/>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0"/>
            <a:endCxn id="32" idx="3"/>
          </p:cNvCxnSpPr>
          <p:nvPr/>
        </p:nvCxnSpPr>
        <p:spPr>
          <a:xfrm rot="5400000" flipH="1" flipV="1">
            <a:off x="1930319"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285"/>
          <p:cNvGrpSpPr/>
          <p:nvPr/>
        </p:nvGrpSpPr>
        <p:grpSpPr>
          <a:xfrm>
            <a:off x="3587080" y="4188097"/>
            <a:ext cx="856303" cy="423131"/>
            <a:chOff x="2764664" y="2533650"/>
            <a:chExt cx="702436" cy="347100"/>
          </a:xfrm>
        </p:grpSpPr>
        <p:grpSp>
          <p:nvGrpSpPr>
            <p:cNvPr id="4"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40" name="TextBox 39"/>
          <p:cNvSpPr txBox="1"/>
          <p:nvPr/>
        </p:nvSpPr>
        <p:spPr>
          <a:xfrm>
            <a:off x="1935136" y="1371600"/>
            <a:ext cx="1428468" cy="461665"/>
          </a:xfrm>
          <a:prstGeom prst="rect">
            <a:avLst/>
          </a:prstGeom>
          <a:noFill/>
        </p:spPr>
        <p:txBody>
          <a:bodyPr wrap="none" rtlCol="0">
            <a:spAutoFit/>
          </a:bodyPr>
          <a:lstStyle/>
          <a:p>
            <a:r>
              <a:rPr lang="en-US" sz="2400" dirty="0" smtClean="0"/>
              <a:t>Iteration </a:t>
            </a:r>
            <a:r>
              <a:rPr lang="en-US" sz="2400" i="1" dirty="0" smtClean="0"/>
              <a:t>t</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43" name="TextBox 42"/>
          <p:cNvSpPr txBox="1"/>
          <p:nvPr/>
        </p:nvSpPr>
        <p:spPr>
          <a:xfrm rot="19238642">
            <a:off x="3701609" y="2273046"/>
            <a:ext cx="613990" cy="787908"/>
          </a:xfrm>
          <a:prstGeom prst="rect">
            <a:avLst/>
          </a:prstGeom>
          <a:noFill/>
        </p:spPr>
        <p:txBody>
          <a:bodyPr wrap="none" rtlCol="0">
            <a:spAutoFit/>
          </a:bodyPr>
          <a:lstStyle/>
          <a:p>
            <a:r>
              <a:rPr lang="en-US" sz="3600" dirty="0" smtClean="0"/>
              <a:t>…</a:t>
            </a:r>
            <a:endParaRPr lang="en-US" sz="3600" dirty="0"/>
          </a:p>
        </p:txBody>
      </p:sp>
      <p:sp>
        <p:nvSpPr>
          <p:cNvPr id="45" name="Oval 44"/>
          <p:cNvSpPr/>
          <p:nvPr/>
        </p:nvSpPr>
        <p:spPr>
          <a:xfrm rot="19168929">
            <a:off x="678092" y="2330623"/>
            <a:ext cx="1667168" cy="640173"/>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87"/>
          <p:cNvGrpSpPr/>
          <p:nvPr/>
        </p:nvGrpSpPr>
        <p:grpSpPr>
          <a:xfrm>
            <a:off x="3587080" y="5733811"/>
            <a:ext cx="856303" cy="420732"/>
            <a:chOff x="2764664" y="3848100"/>
            <a:chExt cx="702436" cy="345132"/>
          </a:xfrm>
        </p:grpSpPr>
        <p:grpSp>
          <p:nvGrpSpPr>
            <p:cNvPr id="37"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38" name="Group 286"/>
          <p:cNvGrpSpPr/>
          <p:nvPr/>
        </p:nvGrpSpPr>
        <p:grpSpPr>
          <a:xfrm>
            <a:off x="3587080" y="5031902"/>
            <a:ext cx="856303" cy="418011"/>
            <a:chOff x="2764664" y="3238500"/>
            <a:chExt cx="702436" cy="342900"/>
          </a:xfrm>
        </p:grpSpPr>
        <p:grpSp>
          <p:nvGrpSpPr>
            <p:cNvPr id="39"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rot="19168929">
            <a:off x="1653452" y="2330623"/>
            <a:ext cx="1667168" cy="640173"/>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9168929">
            <a:off x="2640065" y="2330623"/>
            <a:ext cx="1667168" cy="64017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5" name="Rectangle 4"/>
          <p:cNvSpPr>
            <a:spLocks/>
          </p:cNvSpPr>
          <p:nvPr/>
        </p:nvSpPr>
        <p:spPr>
          <a:xfrm>
            <a:off x="4557488" y="4051320"/>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p:cNvSpPr>
          <p:nvPr/>
        </p:nvSpPr>
        <p:spPr>
          <a:xfrm>
            <a:off x="1374250" y="2018153"/>
            <a:ext cx="2976241" cy="590789"/>
          </a:xfrm>
          <a:prstGeom prst="rect">
            <a:avLst/>
          </a:prstGeom>
          <a:solidFill>
            <a:srgbClr val="F9E68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68253" y="217421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59867" y="217421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5227" y="217421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p:cNvSpPr>
          <p:nvPr/>
        </p:nvSpPr>
        <p:spPr>
          <a:xfrm>
            <a:off x="867063" y="2482611"/>
            <a:ext cx="2972526" cy="590789"/>
          </a:xfrm>
          <a:prstGeom prst="rect">
            <a:avLst/>
          </a:prstGeom>
          <a:solidFill>
            <a:srgbClr val="F9E689">
              <a:alpha val="73725"/>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61992" y="263866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67543" y="263866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42903" y="263866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0"/>
            <a:endCxn id="31" idx="3"/>
          </p:cNvCxnSpPr>
          <p:nvPr/>
        </p:nvCxnSpPr>
        <p:spPr>
          <a:xfrm rot="16200000" flipV="1">
            <a:off x="2431932" y="3552142"/>
            <a:ext cx="344400" cy="966071"/>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0"/>
            <a:endCxn id="30" idx="3"/>
          </p:cNvCxnSpPr>
          <p:nvPr/>
        </p:nvCxnSpPr>
        <p:spPr>
          <a:xfrm rot="16200000" flipV="1">
            <a:off x="1450844" y="3557870"/>
            <a:ext cx="344400" cy="954614"/>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0"/>
            <a:endCxn id="32" idx="3"/>
          </p:cNvCxnSpPr>
          <p:nvPr/>
        </p:nvCxnSpPr>
        <p:spPr>
          <a:xfrm rot="5400000" flipH="1" flipV="1">
            <a:off x="1930319"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87508" y="5536692"/>
            <a:ext cx="3189543" cy="787908"/>
          </a:xfrm>
          <a:prstGeom prst="rect">
            <a:avLst/>
          </a:prstGeom>
          <a:noFill/>
        </p:spPr>
        <p:txBody>
          <a:bodyPr wrap="none" rtlCol="0">
            <a:spAutoFit/>
          </a:bodyPr>
          <a:lstStyle/>
          <a:p>
            <a:pPr marL="342900" indent="-342900"/>
            <a:r>
              <a:rPr lang="en-US" sz="1200" dirty="0" smtClean="0">
                <a:latin typeface="Arial" pitchFamily="34" charset="0"/>
                <a:cs typeface="Arial" pitchFamily="34" charset="0"/>
              </a:rPr>
              <a:t>1. predict with current SVM</a:t>
            </a:r>
          </a:p>
          <a:p>
            <a:pPr marL="342900" indent="-342900"/>
            <a:r>
              <a:rPr lang="en-US" sz="1200" dirty="0" smtClean="0">
                <a:latin typeface="Arial" pitchFamily="34" charset="0"/>
                <a:cs typeface="Arial" pitchFamily="34" charset="0"/>
              </a:rPr>
              <a:t>2. add the most confident prediction</a:t>
            </a:r>
          </a:p>
          <a:p>
            <a:pPr marL="342900" indent="-342900"/>
            <a:r>
              <a:rPr lang="en-US" sz="1200" dirty="0" smtClean="0">
                <a:latin typeface="Arial" pitchFamily="34" charset="0"/>
                <a:cs typeface="Arial" pitchFamily="34" charset="0"/>
              </a:rPr>
              <a:t>3. re-train SVM</a:t>
            </a:r>
            <a:endParaRPr lang="en-US" sz="1200" dirty="0">
              <a:latin typeface="Arial" pitchFamily="34" charset="0"/>
              <a:cs typeface="Arial" pitchFamily="34" charset="0"/>
            </a:endParaRPr>
          </a:p>
        </p:txBody>
      </p:sp>
      <p:grpSp>
        <p:nvGrpSpPr>
          <p:cNvPr id="3" name="Group 285"/>
          <p:cNvGrpSpPr/>
          <p:nvPr/>
        </p:nvGrpSpPr>
        <p:grpSpPr>
          <a:xfrm>
            <a:off x="3587080" y="4188097"/>
            <a:ext cx="856303" cy="423131"/>
            <a:chOff x="2764664" y="2533650"/>
            <a:chExt cx="702436" cy="347100"/>
          </a:xfrm>
        </p:grpSpPr>
        <p:grpSp>
          <p:nvGrpSpPr>
            <p:cNvPr id="4"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39" name="TextBox 38"/>
          <p:cNvSpPr txBox="1"/>
          <p:nvPr/>
        </p:nvSpPr>
        <p:spPr>
          <a:xfrm>
            <a:off x="4708229" y="5629583"/>
            <a:ext cx="825867" cy="461665"/>
          </a:xfrm>
          <a:prstGeom prst="rect">
            <a:avLst/>
          </a:prstGeom>
          <a:noFill/>
        </p:spPr>
        <p:txBody>
          <a:bodyPr wrap="none" rtlCol="0">
            <a:spAutoFit/>
          </a:bodyPr>
          <a:lstStyle/>
          <a:p>
            <a:pPr algn="ctr"/>
            <a:r>
              <a:rPr lang="en-US" sz="1200" dirty="0" smtClean="0">
                <a:latin typeface="Arial" pitchFamily="34" charset="0"/>
                <a:cs typeface="Arial" pitchFamily="34" charset="0"/>
              </a:rPr>
              <a:t>Each</a:t>
            </a:r>
          </a:p>
          <a:p>
            <a:r>
              <a:rPr lang="en-US" sz="1200" dirty="0" smtClean="0">
                <a:latin typeface="Arial" pitchFamily="34" charset="0"/>
                <a:cs typeface="Arial" pitchFamily="34" charset="0"/>
              </a:rPr>
              <a:t>Iteration: </a:t>
            </a:r>
            <a:endParaRPr lang="en-US" sz="1200" dirty="0">
              <a:latin typeface="Arial" pitchFamily="34" charset="0"/>
              <a:cs typeface="Arial" pitchFamily="34" charset="0"/>
            </a:endParaRPr>
          </a:p>
        </p:txBody>
      </p:sp>
      <p:sp>
        <p:nvSpPr>
          <p:cNvPr id="40" name="TextBox 39"/>
          <p:cNvSpPr txBox="1"/>
          <p:nvPr/>
        </p:nvSpPr>
        <p:spPr>
          <a:xfrm>
            <a:off x="1935136" y="1371600"/>
            <a:ext cx="1428468" cy="461665"/>
          </a:xfrm>
          <a:prstGeom prst="rect">
            <a:avLst/>
          </a:prstGeom>
          <a:noFill/>
        </p:spPr>
        <p:txBody>
          <a:bodyPr wrap="none" rtlCol="0">
            <a:spAutoFit/>
          </a:bodyPr>
          <a:lstStyle/>
          <a:p>
            <a:r>
              <a:rPr lang="en-US" sz="2400" dirty="0" smtClean="0"/>
              <a:t>Iteration </a:t>
            </a:r>
            <a:r>
              <a:rPr lang="en-US" sz="2400" i="1" dirty="0" smtClean="0"/>
              <a:t>t</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cxnSp>
        <p:nvCxnSpPr>
          <p:cNvPr id="42" name="Straight Arrow Connector 41"/>
          <p:cNvCxnSpPr/>
          <p:nvPr/>
        </p:nvCxnSpPr>
        <p:spPr>
          <a:xfrm>
            <a:off x="3653806" y="3816531"/>
            <a:ext cx="975360" cy="1936"/>
          </a:xfrm>
          <a:prstGeom prst="straightConnector1">
            <a:avLst/>
          </a:prstGeom>
          <a:ln w="6985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9238642">
            <a:off x="3701609" y="2273046"/>
            <a:ext cx="613990" cy="787908"/>
          </a:xfrm>
          <a:prstGeom prst="rect">
            <a:avLst/>
          </a:prstGeom>
          <a:noFill/>
        </p:spPr>
        <p:txBody>
          <a:bodyPr wrap="none" rtlCol="0">
            <a:spAutoFit/>
          </a:bodyPr>
          <a:lstStyle/>
          <a:p>
            <a:r>
              <a:rPr lang="en-US" sz="3600" dirty="0" smtClean="0"/>
              <a:t>…</a:t>
            </a:r>
            <a:endParaRPr lang="en-US" sz="3600" dirty="0"/>
          </a:p>
        </p:txBody>
      </p:sp>
      <p:sp>
        <p:nvSpPr>
          <p:cNvPr id="44" name="TextBox 43"/>
          <p:cNvSpPr txBox="1"/>
          <p:nvPr/>
        </p:nvSpPr>
        <p:spPr>
          <a:xfrm>
            <a:off x="3607360" y="3459948"/>
            <a:ext cx="1114250" cy="318915"/>
          </a:xfrm>
          <a:prstGeom prst="rect">
            <a:avLst/>
          </a:prstGeom>
          <a:noFill/>
        </p:spPr>
        <p:txBody>
          <a:bodyPr wrap="none" rtlCol="0">
            <a:spAutoFit/>
          </a:bodyPr>
          <a:lstStyle/>
          <a:p>
            <a:r>
              <a:rPr lang="en-US" sz="1100" dirty="0" smtClean="0"/>
              <a:t>re-train SVM</a:t>
            </a:r>
            <a:endParaRPr lang="en-US" sz="1100" dirty="0"/>
          </a:p>
        </p:txBody>
      </p:sp>
      <p:sp>
        <p:nvSpPr>
          <p:cNvPr id="45" name="Oval 44"/>
          <p:cNvSpPr/>
          <p:nvPr/>
        </p:nvSpPr>
        <p:spPr>
          <a:xfrm rot="19168929">
            <a:off x="678092" y="2330623"/>
            <a:ext cx="1667168" cy="640173"/>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87"/>
          <p:cNvGrpSpPr/>
          <p:nvPr/>
        </p:nvGrpSpPr>
        <p:grpSpPr>
          <a:xfrm>
            <a:off x="3587080" y="5733811"/>
            <a:ext cx="856303" cy="420732"/>
            <a:chOff x="2764664" y="3848100"/>
            <a:chExt cx="702436" cy="345132"/>
          </a:xfrm>
        </p:grpSpPr>
        <p:grpSp>
          <p:nvGrpSpPr>
            <p:cNvPr id="46"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47" name="Group 286"/>
          <p:cNvGrpSpPr/>
          <p:nvPr/>
        </p:nvGrpSpPr>
        <p:grpSpPr>
          <a:xfrm>
            <a:off x="3587080" y="5031902"/>
            <a:ext cx="856303" cy="418011"/>
            <a:chOff x="2764664" y="3238500"/>
            <a:chExt cx="702436" cy="342900"/>
          </a:xfrm>
        </p:grpSpPr>
        <p:grpSp>
          <p:nvGrpSpPr>
            <p:cNvPr id="70"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48" name="Rectangle 47"/>
          <p:cNvSpPr>
            <a:spLocks/>
          </p:cNvSpPr>
          <p:nvPr/>
        </p:nvSpPr>
        <p:spPr>
          <a:xfrm>
            <a:off x="5555332" y="1785925"/>
            <a:ext cx="2976241" cy="590789"/>
          </a:xfrm>
          <a:prstGeom prst="rect">
            <a:avLst/>
          </a:prstGeom>
          <a:solidFill>
            <a:srgbClr val="F9E68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819335" y="1941982"/>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793536" y="1941982"/>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787474" y="1941982"/>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a:spLocks/>
          </p:cNvSpPr>
          <p:nvPr/>
        </p:nvSpPr>
        <p:spPr>
          <a:xfrm>
            <a:off x="5048145" y="2250382"/>
            <a:ext cx="2972526" cy="590789"/>
          </a:xfrm>
          <a:prstGeom prst="rect">
            <a:avLst/>
          </a:prstGeom>
          <a:solidFill>
            <a:srgbClr val="F9E689">
              <a:alpha val="73725"/>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343074" y="240644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348625" y="240644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323985" y="240644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a:spLocks/>
          </p:cNvSpPr>
          <p:nvPr/>
        </p:nvSpPr>
        <p:spPr>
          <a:xfrm>
            <a:off x="4817804" y="2478895"/>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094591" y="2636810"/>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86362" y="2636810"/>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073178" y="263681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861397"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839984"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853167"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a:spLocks/>
          </p:cNvSpPr>
          <p:nvPr/>
        </p:nvSpPr>
        <p:spPr>
          <a:xfrm>
            <a:off x="4557488"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861397"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853167"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39984"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p:cNvSpPr/>
          <p:nvPr/>
        </p:nvSpPr>
        <p:spPr>
          <a:xfrm rot="5400000">
            <a:off x="4938806"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8" name="Pentagon 67"/>
          <p:cNvSpPr/>
          <p:nvPr/>
        </p:nvSpPr>
        <p:spPr>
          <a:xfrm rot="5400000">
            <a:off x="589093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9" name="Pentagon 68"/>
          <p:cNvSpPr/>
          <p:nvPr/>
        </p:nvSpPr>
        <p:spPr>
          <a:xfrm rot="5400000">
            <a:off x="6889526"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73" name="TextBox 72"/>
          <p:cNvSpPr txBox="1"/>
          <p:nvPr/>
        </p:nvSpPr>
        <p:spPr>
          <a:xfrm>
            <a:off x="5140068" y="4627585"/>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74" name="TextBox 73"/>
          <p:cNvSpPr txBox="1"/>
          <p:nvPr/>
        </p:nvSpPr>
        <p:spPr>
          <a:xfrm>
            <a:off x="5743863" y="1371600"/>
            <a:ext cx="1737848" cy="461665"/>
          </a:xfrm>
          <a:prstGeom prst="rect">
            <a:avLst/>
          </a:prstGeom>
          <a:noFill/>
        </p:spPr>
        <p:txBody>
          <a:bodyPr wrap="none" rtlCol="0">
            <a:spAutoFit/>
          </a:bodyPr>
          <a:lstStyle/>
          <a:p>
            <a:r>
              <a:rPr lang="en-US" sz="2400" dirty="0" smtClean="0"/>
              <a:t>Iteration </a:t>
            </a:r>
            <a:r>
              <a:rPr lang="en-US" sz="2400" i="1" dirty="0" smtClean="0"/>
              <a:t>t+1</a:t>
            </a:r>
            <a:endParaRPr lang="en-US" sz="2400" i="1" dirty="0"/>
          </a:p>
        </p:txBody>
      </p:sp>
      <p:sp>
        <p:nvSpPr>
          <p:cNvPr id="75" name="TextBox 74"/>
          <p:cNvSpPr txBox="1"/>
          <p:nvPr/>
        </p:nvSpPr>
        <p:spPr>
          <a:xfrm rot="18995208">
            <a:off x="7245605" y="2754973"/>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76" name="TextBox 75"/>
          <p:cNvSpPr txBox="1"/>
          <p:nvPr/>
        </p:nvSpPr>
        <p:spPr>
          <a:xfrm rot="19238642">
            <a:off x="7892609" y="2040818"/>
            <a:ext cx="613990" cy="787908"/>
          </a:xfrm>
          <a:prstGeom prst="rect">
            <a:avLst/>
          </a:prstGeom>
          <a:noFill/>
        </p:spPr>
        <p:txBody>
          <a:bodyPr wrap="none" rtlCol="0">
            <a:spAutoFit/>
          </a:bodyPr>
          <a:lstStyle/>
          <a:p>
            <a:r>
              <a:rPr lang="en-US" sz="3600" dirty="0" smtClean="0"/>
              <a:t>…</a:t>
            </a:r>
            <a:endParaRPr lang="en-US" sz="3600" dirty="0"/>
          </a:p>
        </p:txBody>
      </p:sp>
      <p:sp>
        <p:nvSpPr>
          <p:cNvPr id="77" name="Rectangle 76"/>
          <p:cNvSpPr>
            <a:spLocks/>
          </p:cNvSpPr>
          <p:nvPr/>
        </p:nvSpPr>
        <p:spPr>
          <a:xfrm>
            <a:off x="4557488" y="2711123"/>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862421"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853167"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839984"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9018004">
            <a:off x="4555795" y="2211222"/>
            <a:ext cx="1967373" cy="659789"/>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018004">
            <a:off x="5540312" y="2211222"/>
            <a:ext cx="1967373" cy="659789"/>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19018004">
            <a:off x="6534554" y="2211222"/>
            <a:ext cx="1967373" cy="659789"/>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4618970"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85" name="Straight Arrow Connector 84"/>
          <p:cNvCxnSpPr/>
          <p:nvPr/>
        </p:nvCxnSpPr>
        <p:spPr>
          <a:xfrm rot="5400000">
            <a:off x="4931994"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0" name="Straight Arrow Connector 89"/>
          <p:cNvCxnSpPr/>
          <p:nvPr/>
        </p:nvCxnSpPr>
        <p:spPr>
          <a:xfrm rot="16200000" flipH="1">
            <a:off x="5883123" y="3385364"/>
            <a:ext cx="323262" cy="2007"/>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6882713" y="3386366"/>
            <a:ext cx="323262" cy="2"/>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rot="19168929">
            <a:off x="1653452" y="2330623"/>
            <a:ext cx="1667168" cy="640173"/>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9168929">
            <a:off x="2640065" y="2330623"/>
            <a:ext cx="1667168" cy="64017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Panorama alignment &amp; viewpoint classifier</a:t>
            </a:r>
            <a:endParaRPr lang="en-US" dirty="0"/>
          </a:p>
        </p:txBody>
      </p:sp>
      <p:sp>
        <p:nvSpPr>
          <p:cNvPr id="5" name="Rectangle 4"/>
          <p:cNvSpPr>
            <a:spLocks/>
          </p:cNvSpPr>
          <p:nvPr/>
        </p:nvSpPr>
        <p:spPr>
          <a:xfrm>
            <a:off x="4557488" y="4051320"/>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p:cNvSpPr>
          <p:nvPr/>
        </p:nvSpPr>
        <p:spPr>
          <a:xfrm>
            <a:off x="1374250" y="2018153"/>
            <a:ext cx="2976241" cy="590789"/>
          </a:xfrm>
          <a:prstGeom prst="rect">
            <a:avLst/>
          </a:prstGeom>
          <a:solidFill>
            <a:srgbClr val="F9E68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68253" y="217421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59867" y="217421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35227" y="217421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p:cNvSpPr>
          <p:nvPr/>
        </p:nvSpPr>
        <p:spPr>
          <a:xfrm>
            <a:off x="867063" y="2482611"/>
            <a:ext cx="2972526" cy="590789"/>
          </a:xfrm>
          <a:prstGeom prst="rect">
            <a:avLst/>
          </a:prstGeom>
          <a:solidFill>
            <a:srgbClr val="F9E689">
              <a:alpha val="73725"/>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61992" y="263866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67543" y="263866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42903" y="263866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636721" y="2711123"/>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3509"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279"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2096"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p:cNvSpPr>
          <p:nvPr/>
        </p:nvSpPr>
        <p:spPr>
          <a:xfrm>
            <a:off x="609600" y="4051320"/>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3509"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05279"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92096"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p:cNvSpPr>
          <p:nvPr/>
        </p:nvSpPr>
        <p:spPr>
          <a:xfrm>
            <a:off x="609600"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3509"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05279"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892096"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p:cNvSpPr>
          <p:nvPr/>
        </p:nvSpPr>
        <p:spPr>
          <a:xfrm>
            <a:off x="609600" y="5595834"/>
            <a:ext cx="2972526" cy="590789"/>
          </a:xfrm>
          <a:prstGeom prst="rect">
            <a:avLst/>
          </a:prstGeom>
          <a:solidFill>
            <a:schemeClr val="accent6">
              <a:lumMod val="40000"/>
              <a:lumOff val="6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13509" y="5750531"/>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5279" y="5750531"/>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2096" y="5750531"/>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29"/>
          <p:cNvSpPr/>
          <p:nvPr/>
        </p:nvSpPr>
        <p:spPr>
          <a:xfrm rot="5400000">
            <a:off x="990918"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1" name="Pentagon 30"/>
          <p:cNvSpPr/>
          <p:nvPr/>
        </p:nvSpPr>
        <p:spPr>
          <a:xfrm rot="5400000">
            <a:off x="196627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32" name="Pentagon 31"/>
          <p:cNvSpPr/>
          <p:nvPr/>
        </p:nvSpPr>
        <p:spPr>
          <a:xfrm rot="5400000">
            <a:off x="2941638"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33" name="Straight Arrow Connector 32"/>
          <p:cNvCxnSpPr/>
          <p:nvPr/>
        </p:nvCxnSpPr>
        <p:spPr>
          <a:xfrm rot="5400000">
            <a:off x="984106"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1" idx="0"/>
            <a:endCxn id="31" idx="3"/>
          </p:cNvCxnSpPr>
          <p:nvPr/>
        </p:nvCxnSpPr>
        <p:spPr>
          <a:xfrm rot="16200000" flipV="1">
            <a:off x="2431932" y="3552142"/>
            <a:ext cx="344400" cy="966071"/>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0"/>
            <a:endCxn id="30" idx="3"/>
          </p:cNvCxnSpPr>
          <p:nvPr/>
        </p:nvCxnSpPr>
        <p:spPr>
          <a:xfrm rot="16200000" flipV="1">
            <a:off x="1450844" y="3557870"/>
            <a:ext cx="344400" cy="954614"/>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9" idx="0"/>
            <a:endCxn id="32" idx="3"/>
          </p:cNvCxnSpPr>
          <p:nvPr/>
        </p:nvCxnSpPr>
        <p:spPr>
          <a:xfrm rot="5400000" flipH="1" flipV="1">
            <a:off x="1930319"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87508" y="5536692"/>
            <a:ext cx="3189543" cy="787908"/>
          </a:xfrm>
          <a:prstGeom prst="rect">
            <a:avLst/>
          </a:prstGeom>
          <a:noFill/>
        </p:spPr>
        <p:txBody>
          <a:bodyPr wrap="none" rtlCol="0">
            <a:spAutoFit/>
          </a:bodyPr>
          <a:lstStyle/>
          <a:p>
            <a:pPr marL="342900" indent="-342900"/>
            <a:r>
              <a:rPr lang="en-US" sz="1200" dirty="0" smtClean="0">
                <a:latin typeface="Arial" pitchFamily="34" charset="0"/>
                <a:cs typeface="Arial" pitchFamily="34" charset="0"/>
              </a:rPr>
              <a:t>1. predict with current SVM</a:t>
            </a:r>
          </a:p>
          <a:p>
            <a:pPr marL="342900" indent="-342900"/>
            <a:r>
              <a:rPr lang="en-US" sz="1200" dirty="0" smtClean="0">
                <a:latin typeface="Arial" pitchFamily="34" charset="0"/>
                <a:cs typeface="Arial" pitchFamily="34" charset="0"/>
              </a:rPr>
              <a:t>2. add the most confident prediction</a:t>
            </a:r>
          </a:p>
          <a:p>
            <a:pPr marL="342900" indent="-342900"/>
            <a:r>
              <a:rPr lang="en-US" sz="1200" dirty="0" smtClean="0">
                <a:latin typeface="Arial" pitchFamily="34" charset="0"/>
                <a:cs typeface="Arial" pitchFamily="34" charset="0"/>
              </a:rPr>
              <a:t>3. re-train SVM</a:t>
            </a:r>
            <a:endParaRPr lang="en-US" sz="1200" dirty="0">
              <a:latin typeface="Arial" pitchFamily="34" charset="0"/>
              <a:cs typeface="Arial" pitchFamily="34" charset="0"/>
            </a:endParaRPr>
          </a:p>
        </p:txBody>
      </p:sp>
      <p:grpSp>
        <p:nvGrpSpPr>
          <p:cNvPr id="3" name="Group 285"/>
          <p:cNvGrpSpPr/>
          <p:nvPr/>
        </p:nvGrpSpPr>
        <p:grpSpPr>
          <a:xfrm>
            <a:off x="3587080" y="4188097"/>
            <a:ext cx="856303" cy="423131"/>
            <a:chOff x="2764664" y="2533650"/>
            <a:chExt cx="702436" cy="347100"/>
          </a:xfrm>
        </p:grpSpPr>
        <p:grpSp>
          <p:nvGrpSpPr>
            <p:cNvPr id="4" name="Group 284"/>
            <p:cNvGrpSpPr/>
            <p:nvPr/>
          </p:nvGrpSpPr>
          <p:grpSpPr>
            <a:xfrm>
              <a:off x="2887282" y="2571750"/>
              <a:ext cx="457200" cy="76200"/>
              <a:chOff x="2887282" y="2571750"/>
              <a:chExt cx="457200" cy="76200"/>
            </a:xfrm>
          </p:grpSpPr>
          <p:sp>
            <p:nvSpPr>
              <p:cNvPr id="119" name="Rectangle 118"/>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5400000">
                <a:off x="3050568" y="2408464"/>
                <a:ext cx="76200" cy="4027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Straight Connector 116"/>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8" name="TextBox 117"/>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39" name="TextBox 38"/>
          <p:cNvSpPr txBox="1"/>
          <p:nvPr/>
        </p:nvSpPr>
        <p:spPr>
          <a:xfrm>
            <a:off x="4708229" y="5629583"/>
            <a:ext cx="825867" cy="461665"/>
          </a:xfrm>
          <a:prstGeom prst="rect">
            <a:avLst/>
          </a:prstGeom>
          <a:noFill/>
        </p:spPr>
        <p:txBody>
          <a:bodyPr wrap="none" rtlCol="0">
            <a:spAutoFit/>
          </a:bodyPr>
          <a:lstStyle/>
          <a:p>
            <a:pPr algn="ctr"/>
            <a:r>
              <a:rPr lang="en-US" sz="1200" dirty="0" smtClean="0">
                <a:latin typeface="Arial" pitchFamily="34" charset="0"/>
                <a:cs typeface="Arial" pitchFamily="34" charset="0"/>
              </a:rPr>
              <a:t>Each</a:t>
            </a:r>
          </a:p>
          <a:p>
            <a:r>
              <a:rPr lang="en-US" sz="1200" dirty="0" smtClean="0">
                <a:latin typeface="Arial" pitchFamily="34" charset="0"/>
                <a:cs typeface="Arial" pitchFamily="34" charset="0"/>
              </a:rPr>
              <a:t>Iteration: </a:t>
            </a:r>
            <a:endParaRPr lang="en-US" sz="1200" dirty="0">
              <a:latin typeface="Arial" pitchFamily="34" charset="0"/>
              <a:cs typeface="Arial" pitchFamily="34" charset="0"/>
            </a:endParaRPr>
          </a:p>
        </p:txBody>
      </p:sp>
      <p:sp>
        <p:nvSpPr>
          <p:cNvPr id="40" name="TextBox 39"/>
          <p:cNvSpPr txBox="1"/>
          <p:nvPr/>
        </p:nvSpPr>
        <p:spPr>
          <a:xfrm>
            <a:off x="1935136" y="1371600"/>
            <a:ext cx="1428468" cy="461665"/>
          </a:xfrm>
          <a:prstGeom prst="rect">
            <a:avLst/>
          </a:prstGeom>
          <a:noFill/>
        </p:spPr>
        <p:txBody>
          <a:bodyPr wrap="none" rtlCol="0">
            <a:spAutoFit/>
          </a:bodyPr>
          <a:lstStyle/>
          <a:p>
            <a:r>
              <a:rPr lang="en-US" sz="2400" dirty="0" smtClean="0"/>
              <a:t>Iteration </a:t>
            </a:r>
            <a:r>
              <a:rPr lang="en-US" sz="2400" i="1" dirty="0" smtClean="0"/>
              <a:t>t</a:t>
            </a:r>
            <a:endParaRPr lang="en-US" sz="2400" i="1" dirty="0"/>
          </a:p>
        </p:txBody>
      </p:sp>
      <p:sp>
        <p:nvSpPr>
          <p:cNvPr id="41" name="TextBox 40"/>
          <p:cNvSpPr txBox="1"/>
          <p:nvPr/>
        </p:nvSpPr>
        <p:spPr>
          <a:xfrm rot="18995208">
            <a:off x="3219822" y="2812998"/>
            <a:ext cx="1659453" cy="300155"/>
          </a:xfrm>
          <a:prstGeom prst="rect">
            <a:avLst/>
          </a:prstGeom>
          <a:noFill/>
        </p:spPr>
        <p:txBody>
          <a:bodyPr vert="horz" wrap="none" rtlCol="0">
            <a:spAutoFit/>
          </a:bodyPr>
          <a:lstStyle/>
          <a:p>
            <a:r>
              <a:rPr lang="en-US" sz="1000" dirty="0" smtClean="0"/>
              <a:t>panoramas being used</a:t>
            </a:r>
            <a:endParaRPr lang="en-US" sz="1000" dirty="0"/>
          </a:p>
        </p:txBody>
      </p:sp>
      <p:cxnSp>
        <p:nvCxnSpPr>
          <p:cNvPr id="42" name="Straight Arrow Connector 41"/>
          <p:cNvCxnSpPr/>
          <p:nvPr/>
        </p:nvCxnSpPr>
        <p:spPr>
          <a:xfrm>
            <a:off x="3653806" y="3816531"/>
            <a:ext cx="975360" cy="1936"/>
          </a:xfrm>
          <a:prstGeom prst="straightConnector1">
            <a:avLst/>
          </a:prstGeom>
          <a:ln w="6985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9238642">
            <a:off x="3701609" y="2273046"/>
            <a:ext cx="613990" cy="787908"/>
          </a:xfrm>
          <a:prstGeom prst="rect">
            <a:avLst/>
          </a:prstGeom>
          <a:noFill/>
        </p:spPr>
        <p:txBody>
          <a:bodyPr wrap="none" rtlCol="0">
            <a:spAutoFit/>
          </a:bodyPr>
          <a:lstStyle/>
          <a:p>
            <a:r>
              <a:rPr lang="en-US" sz="3600" dirty="0" smtClean="0"/>
              <a:t>…</a:t>
            </a:r>
            <a:endParaRPr lang="en-US" sz="3600" dirty="0"/>
          </a:p>
        </p:txBody>
      </p:sp>
      <p:sp>
        <p:nvSpPr>
          <p:cNvPr id="44" name="TextBox 43"/>
          <p:cNvSpPr txBox="1"/>
          <p:nvPr/>
        </p:nvSpPr>
        <p:spPr>
          <a:xfrm>
            <a:off x="3607360" y="3459948"/>
            <a:ext cx="1114250" cy="318915"/>
          </a:xfrm>
          <a:prstGeom prst="rect">
            <a:avLst/>
          </a:prstGeom>
          <a:noFill/>
        </p:spPr>
        <p:txBody>
          <a:bodyPr wrap="none" rtlCol="0">
            <a:spAutoFit/>
          </a:bodyPr>
          <a:lstStyle/>
          <a:p>
            <a:r>
              <a:rPr lang="en-US" sz="1100" dirty="0" smtClean="0"/>
              <a:t>re-train SVM</a:t>
            </a:r>
            <a:endParaRPr lang="en-US" sz="1100" dirty="0"/>
          </a:p>
        </p:txBody>
      </p:sp>
      <p:sp>
        <p:nvSpPr>
          <p:cNvPr id="45" name="Oval 44"/>
          <p:cNvSpPr/>
          <p:nvPr/>
        </p:nvSpPr>
        <p:spPr>
          <a:xfrm rot="19168929">
            <a:off x="678092" y="2330623"/>
            <a:ext cx="1667168" cy="640173"/>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87"/>
          <p:cNvGrpSpPr/>
          <p:nvPr/>
        </p:nvGrpSpPr>
        <p:grpSpPr>
          <a:xfrm>
            <a:off x="3587080" y="5733811"/>
            <a:ext cx="856303" cy="420732"/>
            <a:chOff x="2764664" y="3848100"/>
            <a:chExt cx="702436" cy="345132"/>
          </a:xfrm>
        </p:grpSpPr>
        <p:grpSp>
          <p:nvGrpSpPr>
            <p:cNvPr id="46" name="Group 283"/>
            <p:cNvGrpSpPr/>
            <p:nvPr/>
          </p:nvGrpSpPr>
          <p:grpSpPr>
            <a:xfrm>
              <a:off x="2887282" y="3886962"/>
              <a:ext cx="457200" cy="77724"/>
              <a:chOff x="2887282" y="3886962"/>
              <a:chExt cx="457200" cy="77724"/>
            </a:xfrm>
          </p:grpSpPr>
          <p:sp>
            <p:nvSpPr>
              <p:cNvPr id="114" name="Rectangle 45"/>
              <p:cNvSpPr/>
              <p:nvPr/>
            </p:nvSpPr>
            <p:spPr>
              <a:xfrm rot="5400000">
                <a:off x="3077020" y="36972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46"/>
              <p:cNvSpPr/>
              <p:nvPr/>
            </p:nvSpPr>
            <p:spPr>
              <a:xfrm rot="5400000">
                <a:off x="2891920" y="3882324"/>
                <a:ext cx="77724" cy="87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Connector 111"/>
            <p:cNvCxnSpPr/>
            <p:nvPr/>
          </p:nvCxnSpPr>
          <p:spPr>
            <a:xfrm rot="5400000">
              <a:off x="3038158" y="39252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3" name="TextBox 112"/>
            <p:cNvSpPr txBox="1"/>
            <p:nvPr/>
          </p:nvSpPr>
          <p:spPr>
            <a:xfrm>
              <a:off x="2764664" y="3962400"/>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47" name="Group 286"/>
          <p:cNvGrpSpPr/>
          <p:nvPr/>
        </p:nvGrpSpPr>
        <p:grpSpPr>
          <a:xfrm>
            <a:off x="3587080" y="5031902"/>
            <a:ext cx="856303" cy="418011"/>
            <a:chOff x="2764664" y="3238500"/>
            <a:chExt cx="702436" cy="342900"/>
          </a:xfrm>
        </p:grpSpPr>
        <p:grpSp>
          <p:nvGrpSpPr>
            <p:cNvPr id="86" name="Group 282"/>
            <p:cNvGrpSpPr/>
            <p:nvPr/>
          </p:nvGrpSpPr>
          <p:grpSpPr>
            <a:xfrm>
              <a:off x="2887282" y="3277362"/>
              <a:ext cx="457200" cy="77724"/>
              <a:chOff x="2887282" y="3277362"/>
              <a:chExt cx="457200" cy="77724"/>
            </a:xfrm>
          </p:grpSpPr>
          <p:sp>
            <p:nvSpPr>
              <p:cNvPr id="109" name="Rectangle 10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5400000">
                <a:off x="2930063" y="3234581"/>
                <a:ext cx="77724" cy="1632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Connector 10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48" name="Rectangle 47"/>
          <p:cNvSpPr>
            <a:spLocks/>
          </p:cNvSpPr>
          <p:nvPr/>
        </p:nvSpPr>
        <p:spPr>
          <a:xfrm>
            <a:off x="5555332" y="1785925"/>
            <a:ext cx="2976241" cy="590789"/>
          </a:xfrm>
          <a:prstGeom prst="rect">
            <a:avLst/>
          </a:prstGeom>
          <a:solidFill>
            <a:srgbClr val="F9E68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819335" y="1941982"/>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793536" y="1941982"/>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787474" y="1941982"/>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a:spLocks/>
          </p:cNvSpPr>
          <p:nvPr/>
        </p:nvSpPr>
        <p:spPr>
          <a:xfrm>
            <a:off x="5048145" y="2250382"/>
            <a:ext cx="2972526" cy="590789"/>
          </a:xfrm>
          <a:prstGeom prst="rect">
            <a:avLst/>
          </a:prstGeom>
          <a:solidFill>
            <a:srgbClr val="F9E689">
              <a:alpha val="73725"/>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343074" y="240644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348625" y="240644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323985" y="240644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a:spLocks/>
          </p:cNvSpPr>
          <p:nvPr/>
        </p:nvSpPr>
        <p:spPr>
          <a:xfrm>
            <a:off x="4817804" y="2478895"/>
            <a:ext cx="2972526" cy="594505"/>
          </a:xfrm>
          <a:prstGeom prst="rect">
            <a:avLst/>
          </a:prstGeom>
          <a:solidFill>
            <a:srgbClr val="F9E689">
              <a:alpha val="75686"/>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5094591" y="2636810"/>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86362" y="2636810"/>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073178" y="263681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861397" y="4207378"/>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839984" y="4207378"/>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853167" y="4207378"/>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a:spLocks/>
          </p:cNvSpPr>
          <p:nvPr/>
        </p:nvSpPr>
        <p:spPr>
          <a:xfrm>
            <a:off x="4557488" y="4892565"/>
            <a:ext cx="2972526" cy="590789"/>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861397" y="5048623"/>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853167" y="5048623"/>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39984" y="5048623"/>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entagon 66"/>
          <p:cNvSpPr/>
          <p:nvPr/>
        </p:nvSpPr>
        <p:spPr>
          <a:xfrm rot="5400000">
            <a:off x="4938806" y="3475930"/>
            <a:ext cx="309638" cy="464457"/>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8" name="Pentagon 67"/>
          <p:cNvSpPr/>
          <p:nvPr/>
        </p:nvSpPr>
        <p:spPr>
          <a:xfrm rot="5400000">
            <a:off x="5890938" y="3475930"/>
            <a:ext cx="309638" cy="464457"/>
          </a:xfrm>
          <a:prstGeom prst="homePlat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sp>
        <p:nvSpPr>
          <p:cNvPr id="69" name="Pentagon 68"/>
          <p:cNvSpPr/>
          <p:nvPr/>
        </p:nvSpPr>
        <p:spPr>
          <a:xfrm rot="5400000">
            <a:off x="6889526" y="3475930"/>
            <a:ext cx="309638" cy="464457"/>
          </a:xfrm>
          <a:prstGeom prst="homePlat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b="1" dirty="0" smtClean="0"/>
              <a:t>SVM</a:t>
            </a:r>
            <a:endParaRPr lang="en-US" sz="1000" b="1" dirty="0"/>
          </a:p>
        </p:txBody>
      </p:sp>
      <p:cxnSp>
        <p:nvCxnSpPr>
          <p:cNvPr id="70" name="Straight Arrow Connector 69"/>
          <p:cNvCxnSpPr>
            <a:stCxn id="62" idx="0"/>
            <a:endCxn id="68" idx="3"/>
          </p:cNvCxnSpPr>
          <p:nvPr/>
        </p:nvCxnSpPr>
        <p:spPr>
          <a:xfrm rot="16200000" flipV="1">
            <a:off x="5874798" y="4033936"/>
            <a:ext cx="344400" cy="2482"/>
          </a:xfrm>
          <a:prstGeom prst="straightConnector1">
            <a:avLst/>
          </a:prstGeom>
          <a:ln w="25400" cap="flat">
            <a:solidFill>
              <a:schemeClr val="accent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1" idx="0"/>
            <a:endCxn id="67" idx="3"/>
          </p:cNvCxnSpPr>
          <p:nvPr/>
        </p:nvCxnSpPr>
        <p:spPr>
          <a:xfrm rot="16200000" flipV="1">
            <a:off x="5892140" y="3064462"/>
            <a:ext cx="344400" cy="1941431"/>
          </a:xfrm>
          <a:prstGeom prst="straightConnector1">
            <a:avLst/>
          </a:prstGeom>
          <a:ln w="25400" cap="flat">
            <a:solidFill>
              <a:schemeClr val="accent3">
                <a:lumMod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0" idx="0"/>
            <a:endCxn id="69" idx="3"/>
          </p:cNvCxnSpPr>
          <p:nvPr/>
        </p:nvCxnSpPr>
        <p:spPr>
          <a:xfrm rot="5400000" flipH="1" flipV="1">
            <a:off x="5878207" y="3041239"/>
            <a:ext cx="344400" cy="1987877"/>
          </a:xfrm>
          <a:prstGeom prst="straightConnector1">
            <a:avLst/>
          </a:prstGeom>
          <a:ln w="25400" cap="flat">
            <a:solidFill>
              <a:schemeClr val="accent2">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140068" y="4627585"/>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74" name="TextBox 73"/>
          <p:cNvSpPr txBox="1"/>
          <p:nvPr/>
        </p:nvSpPr>
        <p:spPr>
          <a:xfrm>
            <a:off x="5743863" y="1371600"/>
            <a:ext cx="1737848" cy="461665"/>
          </a:xfrm>
          <a:prstGeom prst="rect">
            <a:avLst/>
          </a:prstGeom>
          <a:noFill/>
        </p:spPr>
        <p:txBody>
          <a:bodyPr wrap="none" rtlCol="0">
            <a:spAutoFit/>
          </a:bodyPr>
          <a:lstStyle/>
          <a:p>
            <a:r>
              <a:rPr lang="en-US" sz="2400" dirty="0" smtClean="0"/>
              <a:t>Iteration </a:t>
            </a:r>
            <a:r>
              <a:rPr lang="en-US" sz="2400" i="1" dirty="0" smtClean="0"/>
              <a:t>t+1</a:t>
            </a:r>
            <a:endParaRPr lang="en-US" sz="2400" i="1" dirty="0"/>
          </a:p>
        </p:txBody>
      </p:sp>
      <p:sp>
        <p:nvSpPr>
          <p:cNvPr id="75" name="TextBox 74"/>
          <p:cNvSpPr txBox="1"/>
          <p:nvPr/>
        </p:nvSpPr>
        <p:spPr>
          <a:xfrm rot="18995208">
            <a:off x="7245605" y="2754973"/>
            <a:ext cx="1659453" cy="300155"/>
          </a:xfrm>
          <a:prstGeom prst="rect">
            <a:avLst/>
          </a:prstGeom>
          <a:noFill/>
        </p:spPr>
        <p:txBody>
          <a:bodyPr vert="horz" wrap="none" rtlCol="0">
            <a:spAutoFit/>
          </a:bodyPr>
          <a:lstStyle/>
          <a:p>
            <a:r>
              <a:rPr lang="en-US" sz="1000" dirty="0" smtClean="0"/>
              <a:t>panoramas being used</a:t>
            </a:r>
            <a:endParaRPr lang="en-US" sz="1000" dirty="0"/>
          </a:p>
        </p:txBody>
      </p:sp>
      <p:sp>
        <p:nvSpPr>
          <p:cNvPr id="76" name="TextBox 75"/>
          <p:cNvSpPr txBox="1"/>
          <p:nvPr/>
        </p:nvSpPr>
        <p:spPr>
          <a:xfrm rot="19238642">
            <a:off x="7892609" y="2040818"/>
            <a:ext cx="613990" cy="787908"/>
          </a:xfrm>
          <a:prstGeom prst="rect">
            <a:avLst/>
          </a:prstGeom>
          <a:noFill/>
        </p:spPr>
        <p:txBody>
          <a:bodyPr wrap="none" rtlCol="0">
            <a:spAutoFit/>
          </a:bodyPr>
          <a:lstStyle/>
          <a:p>
            <a:r>
              <a:rPr lang="en-US" sz="3600" dirty="0" smtClean="0"/>
              <a:t>…</a:t>
            </a:r>
            <a:endParaRPr lang="en-US" sz="3600" dirty="0"/>
          </a:p>
        </p:txBody>
      </p:sp>
      <p:sp>
        <p:nvSpPr>
          <p:cNvPr id="77" name="Rectangle 76"/>
          <p:cNvSpPr>
            <a:spLocks/>
          </p:cNvSpPr>
          <p:nvPr/>
        </p:nvSpPr>
        <p:spPr>
          <a:xfrm>
            <a:off x="4557488" y="2711123"/>
            <a:ext cx="2972526" cy="590789"/>
          </a:xfrm>
          <a:prstGeom prst="rect">
            <a:avLst/>
          </a:prstGeom>
          <a:solidFill>
            <a:srgbClr val="F9A159">
              <a:alpha val="74902"/>
            </a:srgb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862421" y="2869039"/>
            <a:ext cx="389120"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853167" y="2869039"/>
            <a:ext cx="384166"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839984" y="2869039"/>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19018004">
            <a:off x="4555795" y="2211222"/>
            <a:ext cx="1967373" cy="659789"/>
          </a:xfrm>
          <a:prstGeom prst="ellipse">
            <a:avLst/>
          </a:pr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018004">
            <a:off x="5540312" y="2211222"/>
            <a:ext cx="1967373" cy="659789"/>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19018004">
            <a:off x="6534554" y="2211222"/>
            <a:ext cx="1967373" cy="659789"/>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4618970"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85" name="Straight Arrow Connector 84"/>
          <p:cNvCxnSpPr/>
          <p:nvPr/>
        </p:nvCxnSpPr>
        <p:spPr>
          <a:xfrm rot="5400000">
            <a:off x="4931994" y="3385399"/>
            <a:ext cx="323262" cy="1936"/>
          </a:xfrm>
          <a:prstGeom prst="straightConnector1">
            <a:avLst/>
          </a:prstGeom>
          <a:ln w="25400" cap="flat">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7" name="Group 288"/>
          <p:cNvGrpSpPr/>
          <p:nvPr/>
        </p:nvGrpSpPr>
        <p:grpSpPr>
          <a:xfrm>
            <a:off x="7534966" y="4188097"/>
            <a:ext cx="856303" cy="423131"/>
            <a:chOff x="2764664" y="2533650"/>
            <a:chExt cx="702436" cy="347100"/>
          </a:xfrm>
        </p:grpSpPr>
        <p:grpSp>
          <p:nvGrpSpPr>
            <p:cNvPr id="96" name="Group 284"/>
            <p:cNvGrpSpPr/>
            <p:nvPr/>
          </p:nvGrpSpPr>
          <p:grpSpPr>
            <a:xfrm>
              <a:off x="2887282" y="2571749"/>
              <a:ext cx="457200" cy="76201"/>
              <a:chOff x="2887282" y="2571749"/>
              <a:chExt cx="457200" cy="76201"/>
            </a:xfrm>
          </p:grpSpPr>
          <p:sp>
            <p:nvSpPr>
              <p:cNvPr id="104" name="Rectangle 103"/>
              <p:cNvSpPr/>
              <p:nvPr/>
            </p:nvSpPr>
            <p:spPr>
              <a:xfrm rot="5400000">
                <a:off x="3077782" y="2381250"/>
                <a:ext cx="76200"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5400000">
                <a:off x="3032062" y="2426969"/>
                <a:ext cx="76200" cy="36576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 name="Straight Connector 101"/>
            <p:cNvCxnSpPr/>
            <p:nvPr/>
          </p:nvCxnSpPr>
          <p:spPr>
            <a:xfrm rot="5400000">
              <a:off x="3039682" y="2609283"/>
              <a:ext cx="152400"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03" name="TextBox 102"/>
            <p:cNvSpPr txBox="1"/>
            <p:nvPr/>
          </p:nvSpPr>
          <p:spPr>
            <a:xfrm>
              <a:off x="2764664" y="2649918"/>
              <a:ext cx="702436" cy="230832"/>
            </a:xfrm>
            <a:prstGeom prst="rect">
              <a:avLst/>
            </a:prstGeom>
            <a:noFill/>
          </p:spPr>
          <p:txBody>
            <a:bodyPr wrap="none" rtlCol="0">
              <a:spAutoFit/>
            </a:bodyPr>
            <a:lstStyle/>
            <a:p>
              <a:r>
                <a:rPr lang="en-US" sz="900" dirty="0" smtClean="0"/>
                <a:t>confidence</a:t>
              </a:r>
              <a:endParaRPr lang="en-US" sz="900" dirty="0"/>
            </a:p>
          </p:txBody>
        </p:sp>
      </p:grpSp>
      <p:grpSp>
        <p:nvGrpSpPr>
          <p:cNvPr id="101" name="Group 294"/>
          <p:cNvGrpSpPr/>
          <p:nvPr/>
        </p:nvGrpSpPr>
        <p:grpSpPr>
          <a:xfrm>
            <a:off x="7534966" y="5031902"/>
            <a:ext cx="856303" cy="418011"/>
            <a:chOff x="2764664" y="3238500"/>
            <a:chExt cx="702436" cy="342900"/>
          </a:xfrm>
        </p:grpSpPr>
        <p:grpSp>
          <p:nvGrpSpPr>
            <p:cNvPr id="106" name="Group 282"/>
            <p:cNvGrpSpPr/>
            <p:nvPr/>
          </p:nvGrpSpPr>
          <p:grpSpPr>
            <a:xfrm>
              <a:off x="2887282" y="3277362"/>
              <a:ext cx="457200" cy="77724"/>
              <a:chOff x="2887282" y="3277362"/>
              <a:chExt cx="457200" cy="77724"/>
            </a:xfrm>
          </p:grpSpPr>
          <p:sp>
            <p:nvSpPr>
              <p:cNvPr id="99" name="Rectangle 98"/>
              <p:cNvSpPr/>
              <p:nvPr/>
            </p:nvSpPr>
            <p:spPr>
              <a:xfrm rot="5400000">
                <a:off x="3077020" y="3087624"/>
                <a:ext cx="77724"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rot="5400000">
                <a:off x="2939860" y="3224784"/>
                <a:ext cx="77724" cy="1828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Connector 96"/>
            <p:cNvCxnSpPr/>
            <p:nvPr/>
          </p:nvCxnSpPr>
          <p:spPr>
            <a:xfrm rot="5400000">
              <a:off x="3038158" y="3315657"/>
              <a:ext cx="155448" cy="113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2764664" y="3350568"/>
              <a:ext cx="702436" cy="230832"/>
            </a:xfrm>
            <a:prstGeom prst="rect">
              <a:avLst/>
            </a:prstGeom>
            <a:noFill/>
          </p:spPr>
          <p:txBody>
            <a:bodyPr wrap="none" rtlCol="0">
              <a:spAutoFit/>
            </a:bodyPr>
            <a:lstStyle/>
            <a:p>
              <a:r>
                <a:rPr lang="en-US" sz="900" dirty="0" smtClean="0"/>
                <a:t>confidence</a:t>
              </a:r>
              <a:endParaRPr lang="en-US" sz="900" dirty="0"/>
            </a:p>
          </p:txBody>
        </p:sp>
      </p:grpSp>
      <p:sp>
        <p:nvSpPr>
          <p:cNvPr id="88" name="TextBox 87"/>
          <p:cNvSpPr txBox="1"/>
          <p:nvPr/>
        </p:nvSpPr>
        <p:spPr>
          <a:xfrm>
            <a:off x="1173021" y="4632637"/>
            <a:ext cx="2341448" cy="300155"/>
          </a:xfrm>
          <a:prstGeom prst="rect">
            <a:avLst/>
          </a:prstGeom>
          <a:noFill/>
        </p:spPr>
        <p:txBody>
          <a:bodyPr vert="horz" wrap="none" rtlCol="0">
            <a:spAutoFit/>
          </a:bodyPr>
          <a:lstStyle/>
          <a:p>
            <a:r>
              <a:rPr lang="en-US" sz="1000" dirty="0" smtClean="0"/>
              <a:t>candidate panoramas for training</a:t>
            </a:r>
            <a:endParaRPr lang="en-US" sz="1000" dirty="0"/>
          </a:p>
        </p:txBody>
      </p:sp>
      <p:sp>
        <p:nvSpPr>
          <p:cNvPr id="89" name="TextBox 88"/>
          <p:cNvSpPr txBox="1"/>
          <p:nvPr/>
        </p:nvSpPr>
        <p:spPr>
          <a:xfrm>
            <a:off x="651922" y="4317492"/>
            <a:ext cx="613990" cy="787908"/>
          </a:xfrm>
          <a:prstGeom prst="rect">
            <a:avLst/>
          </a:prstGeom>
          <a:noFill/>
        </p:spPr>
        <p:txBody>
          <a:bodyPr wrap="none" rtlCol="0">
            <a:spAutoFit/>
          </a:bodyPr>
          <a:lstStyle/>
          <a:p>
            <a:r>
              <a:rPr lang="en-US" sz="3600" dirty="0" smtClean="0"/>
              <a:t>…</a:t>
            </a:r>
            <a:endParaRPr lang="en-US" sz="3600" dirty="0"/>
          </a:p>
        </p:txBody>
      </p:sp>
      <p:cxnSp>
        <p:nvCxnSpPr>
          <p:cNvPr id="90" name="Straight Arrow Connector 89"/>
          <p:cNvCxnSpPr/>
          <p:nvPr/>
        </p:nvCxnSpPr>
        <p:spPr>
          <a:xfrm rot="16200000" flipH="1">
            <a:off x="5883123" y="3385364"/>
            <a:ext cx="323262" cy="2007"/>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6882713" y="3386366"/>
            <a:ext cx="323262" cy="2"/>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5400000">
            <a:off x="2934826" y="3385399"/>
            <a:ext cx="323262" cy="1936"/>
          </a:xfrm>
          <a:prstGeom prst="straightConnector1">
            <a:avLst/>
          </a:prstGeom>
          <a:ln w="25400" cap="flat">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1959466" y="3385399"/>
            <a:ext cx="323262" cy="1936"/>
          </a:xfrm>
          <a:prstGeom prst="straightConnector1">
            <a:avLst/>
          </a:prstGeom>
          <a:ln w="25400" cap="flat">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rot="19168929">
            <a:off x="1653452" y="2330623"/>
            <a:ext cx="1667168" cy="640173"/>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9168929">
            <a:off x="2640065" y="2330623"/>
            <a:ext cx="1667168" cy="640173"/>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Exploits the fact that the most confident prediction of SVM is usually correct.</a:t>
            </a:r>
          </a:p>
          <a:p>
            <a:r>
              <a:rPr lang="en-US" dirty="0" smtClean="0"/>
              <a:t>Exhaustively try each panorama as the starting point.</a:t>
            </a:r>
          </a:p>
          <a:p>
            <a:r>
              <a:rPr lang="en-US" dirty="0" smtClean="0"/>
              <a:t>Viewpoint relation as hard constraints.</a:t>
            </a:r>
          </a:p>
          <a:p>
            <a:r>
              <a:rPr lang="en-US" dirty="0" smtClean="0"/>
              <a:t>Adjust all the previously used training panoramas according to the current classifier.</a:t>
            </a:r>
          </a:p>
          <a:p>
            <a:r>
              <a:rPr lang="en-US" dirty="0" smtClean="0"/>
              <a:t>Align both the original panorama and a horizontally-flipped version of the same panorama.</a:t>
            </a:r>
          </a:p>
          <a:p>
            <a:r>
              <a:rPr lang="en-US" dirty="0" smtClean="0"/>
              <a:t>Curriculum learning: quantity and difficulty.</a:t>
            </a:r>
            <a:endParaRPr lang="en-US" dirty="0"/>
          </a:p>
        </p:txBody>
      </p:sp>
    </p:spTree>
    <p:extLst>
      <p:ext uri="{BB962C8B-B14F-4D97-AF65-F5344CB8AC3E}">
        <p14:creationId xmlns:p14="http://schemas.microsoft.com/office/powerpoint/2010/main" xmlns="" val="277429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1" descr="Z:\csail\vision-videolabelme\people\jxiao\talks\standford_2012\tv\tv6.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3301278458"/>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332516" y="1659165"/>
            <a:ext cx="8229600" cy="5169932"/>
          </a:xfrm>
        </p:spPr>
        <p:txBody>
          <a:bodyPr/>
          <a:lstStyle/>
          <a:p>
            <a:r>
              <a:rPr lang="en-US" dirty="0"/>
              <a:t>Maximum-likelihood </a:t>
            </a:r>
            <a:r>
              <a:rPr lang="en-US" dirty="0" smtClean="0"/>
              <a:t>Interpretation</a:t>
            </a:r>
          </a:p>
          <a:p>
            <a:endParaRPr lang="en-US" dirty="0"/>
          </a:p>
          <a:p>
            <a:endParaRPr lang="en-US" dirty="0" smtClean="0"/>
          </a:p>
          <a:p>
            <a:endParaRPr lang="en-US" dirty="0" smtClean="0"/>
          </a:p>
          <a:p>
            <a:endParaRPr lang="en-US" dirty="0" smtClean="0"/>
          </a:p>
          <a:p>
            <a:endParaRPr lang="en-US" dirty="0"/>
          </a:p>
          <a:p>
            <a:r>
              <a:rPr lang="en-US" i="1" dirty="0"/>
              <a:t>k</a:t>
            </a:r>
            <a:r>
              <a:rPr lang="en-US" dirty="0"/>
              <a:t>-means and EM</a:t>
            </a:r>
          </a:p>
          <a:p>
            <a:r>
              <a:rPr lang="en-US" dirty="0" smtClean="0"/>
              <a:t>Latent </a:t>
            </a:r>
            <a:r>
              <a:rPr lang="en-US" dirty="0"/>
              <a:t>Structural SVM with </a:t>
            </a:r>
            <a:r>
              <a:rPr lang="en-US" dirty="0" smtClean="0"/>
              <a:t>CCCP</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a:t>Algorithm Analysis</a:t>
            </a:r>
          </a:p>
        </p:txBody>
      </p:sp>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270159" y="3189890"/>
            <a:ext cx="2445951" cy="2764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886200" y="2254932"/>
            <a:ext cx="4657523" cy="45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069940" y="2718142"/>
            <a:ext cx="2680330" cy="450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685800" y="2133600"/>
            <a:ext cx="2851422" cy="2246769"/>
          </a:xfrm>
          <a:prstGeom prst="rect">
            <a:avLst/>
          </a:prstGeom>
          <a:noFill/>
        </p:spPr>
        <p:txBody>
          <a:bodyPr wrap="none" rtlCol="0">
            <a:spAutoFit/>
          </a:bodyPr>
          <a:lstStyle/>
          <a:p>
            <a:r>
              <a:rPr lang="en-US" sz="2800" dirty="0" smtClean="0"/>
              <a:t>Joint probability</a:t>
            </a:r>
          </a:p>
          <a:p>
            <a:r>
              <a:rPr lang="en-US" sz="2800" dirty="0" smtClean="0"/>
              <a:t>Training</a:t>
            </a:r>
          </a:p>
          <a:p>
            <a:r>
              <a:rPr lang="en-US" sz="2800" dirty="0" smtClean="0"/>
              <a:t>Testing</a:t>
            </a:r>
          </a:p>
          <a:p>
            <a:r>
              <a:rPr lang="en-US" sz="2800" dirty="0" smtClean="0"/>
              <a:t>Alignment step</a:t>
            </a:r>
          </a:p>
          <a:p>
            <a:r>
              <a:rPr lang="en-US" sz="2800" dirty="0"/>
              <a:t>Maximization step</a:t>
            </a:r>
          </a:p>
        </p:txBody>
      </p:sp>
      <p:pic>
        <p:nvPicPr>
          <p:cNvPr id="5128" name="Picture 8"/>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4301360" y="4543190"/>
            <a:ext cx="4495800" cy="496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3793909" y="4030980"/>
            <a:ext cx="3805071" cy="4604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3429000" y="3535700"/>
            <a:ext cx="5544012" cy="50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95018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332516" y="1659165"/>
            <a:ext cx="8229600" cy="5169932"/>
          </a:xfrm>
        </p:spPr>
        <p:txBody>
          <a:bodyPr/>
          <a:lstStyle/>
          <a:p>
            <a:r>
              <a:rPr lang="en-US" dirty="0"/>
              <a:t>Maximum-likelihood </a:t>
            </a:r>
            <a:r>
              <a:rPr lang="en-US" dirty="0" smtClean="0"/>
              <a:t>Interpretation</a:t>
            </a:r>
          </a:p>
          <a:p>
            <a:endParaRPr lang="en-US" dirty="0"/>
          </a:p>
          <a:p>
            <a:endParaRPr lang="en-US" dirty="0" smtClean="0"/>
          </a:p>
          <a:p>
            <a:endParaRPr lang="en-US" dirty="0" smtClean="0"/>
          </a:p>
          <a:p>
            <a:endParaRPr lang="en-US" dirty="0" smtClean="0"/>
          </a:p>
          <a:p>
            <a:endParaRPr lang="en-US" dirty="0"/>
          </a:p>
          <a:p>
            <a:r>
              <a:rPr lang="en-US" i="1" dirty="0"/>
              <a:t>k</a:t>
            </a:r>
            <a:r>
              <a:rPr lang="en-US" dirty="0"/>
              <a:t>-means and EM</a:t>
            </a:r>
          </a:p>
          <a:p>
            <a:r>
              <a:rPr lang="en-US" dirty="0" smtClean="0"/>
              <a:t>Latent </a:t>
            </a:r>
            <a:r>
              <a:rPr lang="en-US" dirty="0"/>
              <a:t>Structural SVM with </a:t>
            </a:r>
            <a:r>
              <a:rPr lang="en-US" dirty="0" smtClean="0"/>
              <a:t>CCCP</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a:t>Algorithm Analysis</a:t>
            </a:r>
          </a:p>
        </p:txBody>
      </p:sp>
      <p:pic>
        <p:nvPicPr>
          <p:cNvPr id="11"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988011" y="2362200"/>
            <a:ext cx="2098589" cy="273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068102" y="2449102"/>
            <a:ext cx="2046698" cy="2046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1219200" y="4470737"/>
            <a:ext cx="3684727" cy="1015663"/>
          </a:xfrm>
          <a:prstGeom prst="rect">
            <a:avLst/>
          </a:prstGeom>
          <a:noFill/>
        </p:spPr>
        <p:txBody>
          <a:bodyPr wrap="none" rtlCol="0">
            <a:spAutoFit/>
          </a:bodyPr>
          <a:lstStyle/>
          <a:p>
            <a:r>
              <a:rPr lang="en-US" sz="3000" dirty="0">
                <a:hlinkClick r:id="rId4"/>
              </a:rPr>
              <a:t>http://</a:t>
            </a:r>
            <a:r>
              <a:rPr lang="en-US" sz="3000" dirty="0" smtClean="0">
                <a:hlinkClick r:id="rId4"/>
              </a:rPr>
              <a:t>sun360.mit.edu</a:t>
            </a:r>
            <a:endParaRPr lang="en-US" sz="3000" dirty="0" smtClean="0"/>
          </a:p>
          <a:p>
            <a:endParaRPr lang="en-US" sz="3000" dirty="0"/>
          </a:p>
        </p:txBody>
      </p:sp>
    </p:spTree>
    <p:extLst>
      <p:ext uri="{BB962C8B-B14F-4D97-AF65-F5344CB8AC3E}">
        <p14:creationId xmlns:p14="http://schemas.microsoft.com/office/powerpoint/2010/main" xmlns="" val="27400718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Symmetry Property of Scenes</a:t>
            </a:r>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619" y="1981200"/>
            <a:ext cx="8505581"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216211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6200" y="1600200"/>
            <a:ext cx="8839200" cy="248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34338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6200" y="1600200"/>
            <a:ext cx="8839200" cy="248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421662" y="4276857"/>
            <a:ext cx="2533650" cy="201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5252926" y="4276857"/>
            <a:ext cx="2533650" cy="201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Freeform 7"/>
          <p:cNvSpPr/>
          <p:nvPr/>
        </p:nvSpPr>
        <p:spPr>
          <a:xfrm>
            <a:off x="1481470" y="2941675"/>
            <a:ext cx="2424223" cy="1403498"/>
          </a:xfrm>
          <a:custGeom>
            <a:avLst/>
            <a:gdLst>
              <a:gd name="connsiteX0" fmla="*/ 1701209 w 2771554"/>
              <a:gd name="connsiteY0" fmla="*/ 35441 h 1438939"/>
              <a:gd name="connsiteX1" fmla="*/ 0 w 2771554"/>
              <a:gd name="connsiteY1" fmla="*/ 1438939 h 1438939"/>
              <a:gd name="connsiteX2" fmla="*/ 2771554 w 2771554"/>
              <a:gd name="connsiteY2" fmla="*/ 1438939 h 1438939"/>
              <a:gd name="connsiteX3" fmla="*/ 2771554 w 2771554"/>
              <a:gd name="connsiteY3" fmla="*/ 0 h 1438939"/>
              <a:gd name="connsiteX4" fmla="*/ 1701209 w 2771554"/>
              <a:gd name="connsiteY4" fmla="*/ 35441 h 1438939"/>
              <a:gd name="connsiteX0" fmla="*/ 1701209 w 2771554"/>
              <a:gd name="connsiteY0" fmla="*/ 0 h 1403498"/>
              <a:gd name="connsiteX1" fmla="*/ 0 w 2771554"/>
              <a:gd name="connsiteY1" fmla="*/ 1403498 h 1403498"/>
              <a:gd name="connsiteX2" fmla="*/ 2771554 w 2771554"/>
              <a:gd name="connsiteY2" fmla="*/ 1403498 h 1403498"/>
              <a:gd name="connsiteX3" fmla="*/ 2424224 w 2771554"/>
              <a:gd name="connsiteY3" fmla="*/ 14177 h 1403498"/>
              <a:gd name="connsiteX4" fmla="*/ 1701209 w 2771554"/>
              <a:gd name="connsiteY4" fmla="*/ 0 h 1403498"/>
              <a:gd name="connsiteX0" fmla="*/ 1701209 w 2424224"/>
              <a:gd name="connsiteY0" fmla="*/ 0 h 1410586"/>
              <a:gd name="connsiteX1" fmla="*/ 0 w 2424224"/>
              <a:gd name="connsiteY1" fmla="*/ 1403498 h 1410586"/>
              <a:gd name="connsiteX2" fmla="*/ 2388782 w 2424224"/>
              <a:gd name="connsiteY2" fmla="*/ 1410586 h 1410586"/>
              <a:gd name="connsiteX3" fmla="*/ 2424224 w 2424224"/>
              <a:gd name="connsiteY3" fmla="*/ 14177 h 1410586"/>
              <a:gd name="connsiteX4" fmla="*/ 1701209 w 2424224"/>
              <a:gd name="connsiteY4" fmla="*/ 0 h 1410586"/>
              <a:gd name="connsiteX0" fmla="*/ 1701209 w 2431312"/>
              <a:gd name="connsiteY0" fmla="*/ 0 h 1403498"/>
              <a:gd name="connsiteX1" fmla="*/ 0 w 2431312"/>
              <a:gd name="connsiteY1" fmla="*/ 1403498 h 1403498"/>
              <a:gd name="connsiteX2" fmla="*/ 2431312 w 2431312"/>
              <a:gd name="connsiteY2" fmla="*/ 1403497 h 1403498"/>
              <a:gd name="connsiteX3" fmla="*/ 2424224 w 2431312"/>
              <a:gd name="connsiteY3" fmla="*/ 14177 h 1403498"/>
              <a:gd name="connsiteX4" fmla="*/ 1701209 w 2431312"/>
              <a:gd name="connsiteY4" fmla="*/ 0 h 1403498"/>
              <a:gd name="connsiteX0" fmla="*/ 1701209 w 2431312"/>
              <a:gd name="connsiteY0" fmla="*/ 0 h 1403498"/>
              <a:gd name="connsiteX1" fmla="*/ 0 w 2431312"/>
              <a:gd name="connsiteY1" fmla="*/ 1403498 h 1403498"/>
              <a:gd name="connsiteX2" fmla="*/ 2431312 w 2431312"/>
              <a:gd name="connsiteY2" fmla="*/ 1403497 h 1403498"/>
              <a:gd name="connsiteX3" fmla="*/ 2381694 w 2431312"/>
              <a:gd name="connsiteY3" fmla="*/ 14177 h 1403498"/>
              <a:gd name="connsiteX4" fmla="*/ 1701209 w 2431312"/>
              <a:gd name="connsiteY4" fmla="*/ 0 h 1403498"/>
              <a:gd name="connsiteX0" fmla="*/ 1701209 w 2431312"/>
              <a:gd name="connsiteY0" fmla="*/ 7088 h 1410586"/>
              <a:gd name="connsiteX1" fmla="*/ 0 w 2431312"/>
              <a:gd name="connsiteY1" fmla="*/ 1410586 h 1410586"/>
              <a:gd name="connsiteX2" fmla="*/ 2431312 w 2431312"/>
              <a:gd name="connsiteY2" fmla="*/ 1410585 h 1410586"/>
              <a:gd name="connsiteX3" fmla="*/ 2374605 w 2431312"/>
              <a:gd name="connsiteY3" fmla="*/ 0 h 1410586"/>
              <a:gd name="connsiteX4" fmla="*/ 1701209 w 2431312"/>
              <a:gd name="connsiteY4" fmla="*/ 7088 h 1410586"/>
              <a:gd name="connsiteX0" fmla="*/ 1701209 w 2431312"/>
              <a:gd name="connsiteY0" fmla="*/ 0 h 1403498"/>
              <a:gd name="connsiteX1" fmla="*/ 0 w 2431312"/>
              <a:gd name="connsiteY1" fmla="*/ 1403498 h 1403498"/>
              <a:gd name="connsiteX2" fmla="*/ 2431312 w 2431312"/>
              <a:gd name="connsiteY2" fmla="*/ 1403497 h 1403498"/>
              <a:gd name="connsiteX3" fmla="*/ 2367516 w 2431312"/>
              <a:gd name="connsiteY3" fmla="*/ 1 h 1403498"/>
              <a:gd name="connsiteX4" fmla="*/ 1701209 w 2431312"/>
              <a:gd name="connsiteY4" fmla="*/ 0 h 1403498"/>
              <a:gd name="connsiteX0" fmla="*/ 1701209 w 2402958"/>
              <a:gd name="connsiteY0" fmla="*/ 0 h 1403498"/>
              <a:gd name="connsiteX1" fmla="*/ 0 w 2402958"/>
              <a:gd name="connsiteY1" fmla="*/ 1403498 h 1403498"/>
              <a:gd name="connsiteX2" fmla="*/ 2402958 w 2402958"/>
              <a:gd name="connsiteY2" fmla="*/ 1403497 h 1403498"/>
              <a:gd name="connsiteX3" fmla="*/ 2367516 w 2402958"/>
              <a:gd name="connsiteY3" fmla="*/ 1 h 1403498"/>
              <a:gd name="connsiteX4" fmla="*/ 1701209 w 2402958"/>
              <a:gd name="connsiteY4" fmla="*/ 0 h 1403498"/>
              <a:gd name="connsiteX0" fmla="*/ 1701209 w 2424223"/>
              <a:gd name="connsiteY0" fmla="*/ 0 h 1403498"/>
              <a:gd name="connsiteX1" fmla="*/ 0 w 2424223"/>
              <a:gd name="connsiteY1" fmla="*/ 1403498 h 1403498"/>
              <a:gd name="connsiteX2" fmla="*/ 2424223 w 2424223"/>
              <a:gd name="connsiteY2" fmla="*/ 1375143 h 1403498"/>
              <a:gd name="connsiteX3" fmla="*/ 2367516 w 2424223"/>
              <a:gd name="connsiteY3" fmla="*/ 1 h 1403498"/>
              <a:gd name="connsiteX4" fmla="*/ 1701209 w 2424223"/>
              <a:gd name="connsiteY4" fmla="*/ 0 h 1403498"/>
              <a:gd name="connsiteX0" fmla="*/ 1701209 w 2424223"/>
              <a:gd name="connsiteY0" fmla="*/ 0 h 1403498"/>
              <a:gd name="connsiteX1" fmla="*/ 0 w 2424223"/>
              <a:gd name="connsiteY1" fmla="*/ 1403498 h 1403498"/>
              <a:gd name="connsiteX2" fmla="*/ 2424223 w 2424223"/>
              <a:gd name="connsiteY2" fmla="*/ 1403496 h 1403498"/>
              <a:gd name="connsiteX3" fmla="*/ 2367516 w 2424223"/>
              <a:gd name="connsiteY3" fmla="*/ 1 h 1403498"/>
              <a:gd name="connsiteX4" fmla="*/ 1701209 w 2424223"/>
              <a:gd name="connsiteY4" fmla="*/ 0 h 1403498"/>
              <a:gd name="connsiteX0" fmla="*/ 1701209 w 2424223"/>
              <a:gd name="connsiteY0" fmla="*/ 0 h 1403498"/>
              <a:gd name="connsiteX1" fmla="*/ 0 w 2424223"/>
              <a:gd name="connsiteY1" fmla="*/ 1403498 h 1403498"/>
              <a:gd name="connsiteX2" fmla="*/ 2424223 w 2424223"/>
              <a:gd name="connsiteY2" fmla="*/ 1403496 h 1403498"/>
              <a:gd name="connsiteX3" fmla="*/ 2395870 w 2424223"/>
              <a:gd name="connsiteY3" fmla="*/ 14178 h 1403498"/>
              <a:gd name="connsiteX4" fmla="*/ 1701209 w 2424223"/>
              <a:gd name="connsiteY4" fmla="*/ 0 h 1403498"/>
              <a:gd name="connsiteX0" fmla="*/ 1701209 w 2424223"/>
              <a:gd name="connsiteY0" fmla="*/ 0 h 1403498"/>
              <a:gd name="connsiteX1" fmla="*/ 0 w 2424223"/>
              <a:gd name="connsiteY1" fmla="*/ 1403498 h 1403498"/>
              <a:gd name="connsiteX2" fmla="*/ 2424223 w 2424223"/>
              <a:gd name="connsiteY2" fmla="*/ 1403496 h 1403498"/>
              <a:gd name="connsiteX3" fmla="*/ 2367516 w 2424223"/>
              <a:gd name="connsiteY3" fmla="*/ 7089 h 1403498"/>
              <a:gd name="connsiteX4" fmla="*/ 1701209 w 2424223"/>
              <a:gd name="connsiteY4" fmla="*/ 0 h 1403498"/>
              <a:gd name="connsiteX0" fmla="*/ 1701209 w 2424223"/>
              <a:gd name="connsiteY0" fmla="*/ 0 h 1403498"/>
              <a:gd name="connsiteX1" fmla="*/ 0 w 2424223"/>
              <a:gd name="connsiteY1" fmla="*/ 1403498 h 1403498"/>
              <a:gd name="connsiteX2" fmla="*/ 2424223 w 2424223"/>
              <a:gd name="connsiteY2" fmla="*/ 1403496 h 1403498"/>
              <a:gd name="connsiteX3" fmla="*/ 2395869 w 2424223"/>
              <a:gd name="connsiteY3" fmla="*/ 7089 h 1403498"/>
              <a:gd name="connsiteX4" fmla="*/ 1701209 w 2424223"/>
              <a:gd name="connsiteY4" fmla="*/ 0 h 140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223" h="1403498">
                <a:moveTo>
                  <a:pt x="1701209" y="0"/>
                </a:moveTo>
                <a:lnTo>
                  <a:pt x="0" y="1403498"/>
                </a:lnTo>
                <a:lnTo>
                  <a:pt x="2424223" y="1403496"/>
                </a:lnTo>
                <a:cubicBezTo>
                  <a:pt x="2421860" y="940389"/>
                  <a:pt x="2398232" y="470196"/>
                  <a:pt x="2395869" y="7089"/>
                </a:cubicBezTo>
                <a:lnTo>
                  <a:pt x="1701209" y="0"/>
                </a:lnTo>
                <a:close/>
              </a:path>
            </a:pathLst>
          </a:cu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302103" y="2941675"/>
            <a:ext cx="2431311" cy="1446027"/>
          </a:xfrm>
          <a:custGeom>
            <a:avLst/>
            <a:gdLst>
              <a:gd name="connsiteX0" fmla="*/ 772632 w 2424223"/>
              <a:gd name="connsiteY0" fmla="*/ 14177 h 1453116"/>
              <a:gd name="connsiteX1" fmla="*/ 0 w 2424223"/>
              <a:gd name="connsiteY1" fmla="*/ 1453116 h 1453116"/>
              <a:gd name="connsiteX2" fmla="*/ 2424223 w 2424223"/>
              <a:gd name="connsiteY2" fmla="*/ 1453116 h 1453116"/>
              <a:gd name="connsiteX3" fmla="*/ 1304260 w 2424223"/>
              <a:gd name="connsiteY3" fmla="*/ 0 h 1453116"/>
              <a:gd name="connsiteX4" fmla="*/ 956930 w 2424223"/>
              <a:gd name="connsiteY4" fmla="*/ 35442 h 1453116"/>
              <a:gd name="connsiteX5" fmla="*/ 772632 w 2424223"/>
              <a:gd name="connsiteY5" fmla="*/ 14177 h 1453116"/>
              <a:gd name="connsiteX0" fmla="*/ 772632 w 2424223"/>
              <a:gd name="connsiteY0" fmla="*/ 14177 h 1453116"/>
              <a:gd name="connsiteX1" fmla="*/ 0 w 2424223"/>
              <a:gd name="connsiteY1" fmla="*/ 1453116 h 1453116"/>
              <a:gd name="connsiteX2" fmla="*/ 2424223 w 2424223"/>
              <a:gd name="connsiteY2" fmla="*/ 1453116 h 1453116"/>
              <a:gd name="connsiteX3" fmla="*/ 1304260 w 2424223"/>
              <a:gd name="connsiteY3" fmla="*/ 0 h 1453116"/>
              <a:gd name="connsiteX4" fmla="*/ 772632 w 2424223"/>
              <a:gd name="connsiteY4" fmla="*/ 14177 h 1453116"/>
              <a:gd name="connsiteX0" fmla="*/ 772632 w 2424223"/>
              <a:gd name="connsiteY0" fmla="*/ 0 h 1438939"/>
              <a:gd name="connsiteX1" fmla="*/ 0 w 2424223"/>
              <a:gd name="connsiteY1" fmla="*/ 1438939 h 1438939"/>
              <a:gd name="connsiteX2" fmla="*/ 2424223 w 2424223"/>
              <a:gd name="connsiteY2" fmla="*/ 1438939 h 1438939"/>
              <a:gd name="connsiteX3" fmla="*/ 1453116 w 2424223"/>
              <a:gd name="connsiteY3" fmla="*/ 7088 h 1438939"/>
              <a:gd name="connsiteX4" fmla="*/ 772632 w 2424223"/>
              <a:gd name="connsiteY4" fmla="*/ 0 h 1438939"/>
              <a:gd name="connsiteX0" fmla="*/ 800985 w 2424223"/>
              <a:gd name="connsiteY0" fmla="*/ 7089 h 1431851"/>
              <a:gd name="connsiteX1" fmla="*/ 0 w 2424223"/>
              <a:gd name="connsiteY1" fmla="*/ 1431851 h 1431851"/>
              <a:gd name="connsiteX2" fmla="*/ 2424223 w 2424223"/>
              <a:gd name="connsiteY2" fmla="*/ 1431851 h 1431851"/>
              <a:gd name="connsiteX3" fmla="*/ 1453116 w 2424223"/>
              <a:gd name="connsiteY3" fmla="*/ 0 h 1431851"/>
              <a:gd name="connsiteX4" fmla="*/ 800985 w 2424223"/>
              <a:gd name="connsiteY4" fmla="*/ 7089 h 1431851"/>
              <a:gd name="connsiteX0" fmla="*/ 758455 w 2381693"/>
              <a:gd name="connsiteY0" fmla="*/ 7089 h 1438940"/>
              <a:gd name="connsiteX1" fmla="*/ 0 w 2381693"/>
              <a:gd name="connsiteY1" fmla="*/ 1438940 h 1438940"/>
              <a:gd name="connsiteX2" fmla="*/ 2381693 w 2381693"/>
              <a:gd name="connsiteY2" fmla="*/ 1431851 h 1438940"/>
              <a:gd name="connsiteX3" fmla="*/ 1410586 w 2381693"/>
              <a:gd name="connsiteY3" fmla="*/ 0 h 1438940"/>
              <a:gd name="connsiteX4" fmla="*/ 758455 w 2381693"/>
              <a:gd name="connsiteY4" fmla="*/ 7089 h 1438940"/>
              <a:gd name="connsiteX0" fmla="*/ 758455 w 2402958"/>
              <a:gd name="connsiteY0" fmla="*/ 7089 h 1438940"/>
              <a:gd name="connsiteX1" fmla="*/ 0 w 2402958"/>
              <a:gd name="connsiteY1" fmla="*/ 1438940 h 1438940"/>
              <a:gd name="connsiteX2" fmla="*/ 2402958 w 2402958"/>
              <a:gd name="connsiteY2" fmla="*/ 1431851 h 1438940"/>
              <a:gd name="connsiteX3" fmla="*/ 1410586 w 2402958"/>
              <a:gd name="connsiteY3" fmla="*/ 0 h 1438940"/>
              <a:gd name="connsiteX4" fmla="*/ 758455 w 2402958"/>
              <a:gd name="connsiteY4" fmla="*/ 7089 h 1438940"/>
              <a:gd name="connsiteX0" fmla="*/ 737189 w 2402958"/>
              <a:gd name="connsiteY0" fmla="*/ 0 h 1453116"/>
              <a:gd name="connsiteX1" fmla="*/ 0 w 2402958"/>
              <a:gd name="connsiteY1" fmla="*/ 1453116 h 1453116"/>
              <a:gd name="connsiteX2" fmla="*/ 2402958 w 2402958"/>
              <a:gd name="connsiteY2" fmla="*/ 1446027 h 1453116"/>
              <a:gd name="connsiteX3" fmla="*/ 1410586 w 2402958"/>
              <a:gd name="connsiteY3" fmla="*/ 14176 h 1453116"/>
              <a:gd name="connsiteX4" fmla="*/ 737189 w 2402958"/>
              <a:gd name="connsiteY4" fmla="*/ 0 h 1453116"/>
              <a:gd name="connsiteX0" fmla="*/ 765542 w 2431311"/>
              <a:gd name="connsiteY0" fmla="*/ 0 h 1446027"/>
              <a:gd name="connsiteX1" fmla="*/ 0 w 2431311"/>
              <a:gd name="connsiteY1" fmla="*/ 1446027 h 1446027"/>
              <a:gd name="connsiteX2" fmla="*/ 2431311 w 2431311"/>
              <a:gd name="connsiteY2" fmla="*/ 1446027 h 1446027"/>
              <a:gd name="connsiteX3" fmla="*/ 1438939 w 2431311"/>
              <a:gd name="connsiteY3" fmla="*/ 14176 h 1446027"/>
              <a:gd name="connsiteX4" fmla="*/ 765542 w 2431311"/>
              <a:gd name="connsiteY4" fmla="*/ 0 h 144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311" h="1446027">
                <a:moveTo>
                  <a:pt x="765542" y="0"/>
                </a:moveTo>
                <a:lnTo>
                  <a:pt x="0" y="1446027"/>
                </a:lnTo>
                <a:lnTo>
                  <a:pt x="2431311" y="1446027"/>
                </a:lnTo>
                <a:lnTo>
                  <a:pt x="1438939" y="14176"/>
                </a:lnTo>
                <a:lnTo>
                  <a:pt x="765542" y="0"/>
                </a:lnTo>
                <a:close/>
              </a:path>
            </a:pathLst>
          </a:cu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4267200" y="304800"/>
            <a:ext cx="1416384" cy="1110794"/>
          </a:xfrm>
          <a:prstGeom prst="rect">
            <a:avLst/>
          </a:prstGeom>
        </p:spPr>
      </p:pic>
      <p:sp>
        <p:nvSpPr>
          <p:cNvPr id="4" name="TextBox 3"/>
          <p:cNvSpPr txBox="1"/>
          <p:nvPr/>
        </p:nvSpPr>
        <p:spPr>
          <a:xfrm>
            <a:off x="2452923" y="6087854"/>
            <a:ext cx="572765" cy="707886"/>
          </a:xfrm>
          <a:prstGeom prst="rect">
            <a:avLst/>
          </a:prstGeom>
          <a:noFill/>
        </p:spPr>
        <p:txBody>
          <a:bodyPr wrap="square" rtlCol="0">
            <a:spAutoFit/>
          </a:bodyPr>
          <a:lstStyle/>
          <a:p>
            <a:r>
              <a:rPr lang="en-US" sz="4000" dirty="0" smtClean="0">
                <a:latin typeface="Times New Roman"/>
                <a:cs typeface="Times New Roman"/>
              </a:rPr>
              <a:t>A</a:t>
            </a:r>
            <a:endParaRPr lang="en-US" sz="4000" dirty="0">
              <a:latin typeface="Times New Roman"/>
              <a:cs typeface="Times New Roman"/>
            </a:endParaRPr>
          </a:p>
        </p:txBody>
      </p:sp>
      <p:sp>
        <p:nvSpPr>
          <p:cNvPr id="12" name="TextBox 11"/>
          <p:cNvSpPr txBox="1"/>
          <p:nvPr/>
        </p:nvSpPr>
        <p:spPr>
          <a:xfrm>
            <a:off x="6241133" y="6087854"/>
            <a:ext cx="572765" cy="707886"/>
          </a:xfrm>
          <a:prstGeom prst="rect">
            <a:avLst/>
          </a:prstGeom>
          <a:noFill/>
        </p:spPr>
        <p:txBody>
          <a:bodyPr wrap="square" rtlCol="0">
            <a:spAutoFit/>
          </a:bodyPr>
          <a:lstStyle/>
          <a:p>
            <a:r>
              <a:rPr lang="en-US" sz="4000" dirty="0">
                <a:latin typeface="Times New Roman"/>
                <a:cs typeface="Times New Roman"/>
              </a:rPr>
              <a:t>B</a:t>
            </a:r>
          </a:p>
        </p:txBody>
      </p:sp>
    </p:spTree>
    <p:extLst>
      <p:ext uri="{BB962C8B-B14F-4D97-AF65-F5344CB8AC3E}">
        <p14:creationId xmlns:p14="http://schemas.microsoft.com/office/powerpoint/2010/main" xmlns="" val="35476773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6200" y="1600200"/>
            <a:ext cx="8839200" cy="248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421662" y="4276857"/>
            <a:ext cx="2533650" cy="201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5252926" y="4276857"/>
            <a:ext cx="2533650" cy="201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Freeform 7"/>
          <p:cNvSpPr/>
          <p:nvPr/>
        </p:nvSpPr>
        <p:spPr>
          <a:xfrm>
            <a:off x="1481470" y="2941675"/>
            <a:ext cx="2424223" cy="1403498"/>
          </a:xfrm>
          <a:custGeom>
            <a:avLst/>
            <a:gdLst>
              <a:gd name="connsiteX0" fmla="*/ 1701209 w 2771554"/>
              <a:gd name="connsiteY0" fmla="*/ 35441 h 1438939"/>
              <a:gd name="connsiteX1" fmla="*/ 0 w 2771554"/>
              <a:gd name="connsiteY1" fmla="*/ 1438939 h 1438939"/>
              <a:gd name="connsiteX2" fmla="*/ 2771554 w 2771554"/>
              <a:gd name="connsiteY2" fmla="*/ 1438939 h 1438939"/>
              <a:gd name="connsiteX3" fmla="*/ 2771554 w 2771554"/>
              <a:gd name="connsiteY3" fmla="*/ 0 h 1438939"/>
              <a:gd name="connsiteX4" fmla="*/ 1701209 w 2771554"/>
              <a:gd name="connsiteY4" fmla="*/ 35441 h 1438939"/>
              <a:gd name="connsiteX0" fmla="*/ 1701209 w 2771554"/>
              <a:gd name="connsiteY0" fmla="*/ 0 h 1403498"/>
              <a:gd name="connsiteX1" fmla="*/ 0 w 2771554"/>
              <a:gd name="connsiteY1" fmla="*/ 1403498 h 1403498"/>
              <a:gd name="connsiteX2" fmla="*/ 2771554 w 2771554"/>
              <a:gd name="connsiteY2" fmla="*/ 1403498 h 1403498"/>
              <a:gd name="connsiteX3" fmla="*/ 2424224 w 2771554"/>
              <a:gd name="connsiteY3" fmla="*/ 14177 h 1403498"/>
              <a:gd name="connsiteX4" fmla="*/ 1701209 w 2771554"/>
              <a:gd name="connsiteY4" fmla="*/ 0 h 1403498"/>
              <a:gd name="connsiteX0" fmla="*/ 1701209 w 2424224"/>
              <a:gd name="connsiteY0" fmla="*/ 0 h 1410586"/>
              <a:gd name="connsiteX1" fmla="*/ 0 w 2424224"/>
              <a:gd name="connsiteY1" fmla="*/ 1403498 h 1410586"/>
              <a:gd name="connsiteX2" fmla="*/ 2388782 w 2424224"/>
              <a:gd name="connsiteY2" fmla="*/ 1410586 h 1410586"/>
              <a:gd name="connsiteX3" fmla="*/ 2424224 w 2424224"/>
              <a:gd name="connsiteY3" fmla="*/ 14177 h 1410586"/>
              <a:gd name="connsiteX4" fmla="*/ 1701209 w 2424224"/>
              <a:gd name="connsiteY4" fmla="*/ 0 h 1410586"/>
              <a:gd name="connsiteX0" fmla="*/ 1701209 w 2431312"/>
              <a:gd name="connsiteY0" fmla="*/ 0 h 1403498"/>
              <a:gd name="connsiteX1" fmla="*/ 0 w 2431312"/>
              <a:gd name="connsiteY1" fmla="*/ 1403498 h 1403498"/>
              <a:gd name="connsiteX2" fmla="*/ 2431312 w 2431312"/>
              <a:gd name="connsiteY2" fmla="*/ 1403497 h 1403498"/>
              <a:gd name="connsiteX3" fmla="*/ 2424224 w 2431312"/>
              <a:gd name="connsiteY3" fmla="*/ 14177 h 1403498"/>
              <a:gd name="connsiteX4" fmla="*/ 1701209 w 2431312"/>
              <a:gd name="connsiteY4" fmla="*/ 0 h 1403498"/>
              <a:gd name="connsiteX0" fmla="*/ 1701209 w 2431312"/>
              <a:gd name="connsiteY0" fmla="*/ 0 h 1403498"/>
              <a:gd name="connsiteX1" fmla="*/ 0 w 2431312"/>
              <a:gd name="connsiteY1" fmla="*/ 1403498 h 1403498"/>
              <a:gd name="connsiteX2" fmla="*/ 2431312 w 2431312"/>
              <a:gd name="connsiteY2" fmla="*/ 1403497 h 1403498"/>
              <a:gd name="connsiteX3" fmla="*/ 2381694 w 2431312"/>
              <a:gd name="connsiteY3" fmla="*/ 14177 h 1403498"/>
              <a:gd name="connsiteX4" fmla="*/ 1701209 w 2431312"/>
              <a:gd name="connsiteY4" fmla="*/ 0 h 1403498"/>
              <a:gd name="connsiteX0" fmla="*/ 1701209 w 2431312"/>
              <a:gd name="connsiteY0" fmla="*/ 7088 h 1410586"/>
              <a:gd name="connsiteX1" fmla="*/ 0 w 2431312"/>
              <a:gd name="connsiteY1" fmla="*/ 1410586 h 1410586"/>
              <a:gd name="connsiteX2" fmla="*/ 2431312 w 2431312"/>
              <a:gd name="connsiteY2" fmla="*/ 1410585 h 1410586"/>
              <a:gd name="connsiteX3" fmla="*/ 2374605 w 2431312"/>
              <a:gd name="connsiteY3" fmla="*/ 0 h 1410586"/>
              <a:gd name="connsiteX4" fmla="*/ 1701209 w 2431312"/>
              <a:gd name="connsiteY4" fmla="*/ 7088 h 1410586"/>
              <a:gd name="connsiteX0" fmla="*/ 1701209 w 2431312"/>
              <a:gd name="connsiteY0" fmla="*/ 0 h 1403498"/>
              <a:gd name="connsiteX1" fmla="*/ 0 w 2431312"/>
              <a:gd name="connsiteY1" fmla="*/ 1403498 h 1403498"/>
              <a:gd name="connsiteX2" fmla="*/ 2431312 w 2431312"/>
              <a:gd name="connsiteY2" fmla="*/ 1403497 h 1403498"/>
              <a:gd name="connsiteX3" fmla="*/ 2367516 w 2431312"/>
              <a:gd name="connsiteY3" fmla="*/ 1 h 1403498"/>
              <a:gd name="connsiteX4" fmla="*/ 1701209 w 2431312"/>
              <a:gd name="connsiteY4" fmla="*/ 0 h 1403498"/>
              <a:gd name="connsiteX0" fmla="*/ 1701209 w 2402958"/>
              <a:gd name="connsiteY0" fmla="*/ 0 h 1403498"/>
              <a:gd name="connsiteX1" fmla="*/ 0 w 2402958"/>
              <a:gd name="connsiteY1" fmla="*/ 1403498 h 1403498"/>
              <a:gd name="connsiteX2" fmla="*/ 2402958 w 2402958"/>
              <a:gd name="connsiteY2" fmla="*/ 1403497 h 1403498"/>
              <a:gd name="connsiteX3" fmla="*/ 2367516 w 2402958"/>
              <a:gd name="connsiteY3" fmla="*/ 1 h 1403498"/>
              <a:gd name="connsiteX4" fmla="*/ 1701209 w 2402958"/>
              <a:gd name="connsiteY4" fmla="*/ 0 h 1403498"/>
              <a:gd name="connsiteX0" fmla="*/ 1701209 w 2424223"/>
              <a:gd name="connsiteY0" fmla="*/ 0 h 1403498"/>
              <a:gd name="connsiteX1" fmla="*/ 0 w 2424223"/>
              <a:gd name="connsiteY1" fmla="*/ 1403498 h 1403498"/>
              <a:gd name="connsiteX2" fmla="*/ 2424223 w 2424223"/>
              <a:gd name="connsiteY2" fmla="*/ 1375143 h 1403498"/>
              <a:gd name="connsiteX3" fmla="*/ 2367516 w 2424223"/>
              <a:gd name="connsiteY3" fmla="*/ 1 h 1403498"/>
              <a:gd name="connsiteX4" fmla="*/ 1701209 w 2424223"/>
              <a:gd name="connsiteY4" fmla="*/ 0 h 1403498"/>
              <a:gd name="connsiteX0" fmla="*/ 1701209 w 2424223"/>
              <a:gd name="connsiteY0" fmla="*/ 0 h 1403498"/>
              <a:gd name="connsiteX1" fmla="*/ 0 w 2424223"/>
              <a:gd name="connsiteY1" fmla="*/ 1403498 h 1403498"/>
              <a:gd name="connsiteX2" fmla="*/ 2424223 w 2424223"/>
              <a:gd name="connsiteY2" fmla="*/ 1403496 h 1403498"/>
              <a:gd name="connsiteX3" fmla="*/ 2367516 w 2424223"/>
              <a:gd name="connsiteY3" fmla="*/ 1 h 1403498"/>
              <a:gd name="connsiteX4" fmla="*/ 1701209 w 2424223"/>
              <a:gd name="connsiteY4" fmla="*/ 0 h 1403498"/>
              <a:gd name="connsiteX0" fmla="*/ 1701209 w 2424223"/>
              <a:gd name="connsiteY0" fmla="*/ 0 h 1403498"/>
              <a:gd name="connsiteX1" fmla="*/ 0 w 2424223"/>
              <a:gd name="connsiteY1" fmla="*/ 1403498 h 1403498"/>
              <a:gd name="connsiteX2" fmla="*/ 2424223 w 2424223"/>
              <a:gd name="connsiteY2" fmla="*/ 1403496 h 1403498"/>
              <a:gd name="connsiteX3" fmla="*/ 2395870 w 2424223"/>
              <a:gd name="connsiteY3" fmla="*/ 14178 h 1403498"/>
              <a:gd name="connsiteX4" fmla="*/ 1701209 w 2424223"/>
              <a:gd name="connsiteY4" fmla="*/ 0 h 1403498"/>
              <a:gd name="connsiteX0" fmla="*/ 1701209 w 2424223"/>
              <a:gd name="connsiteY0" fmla="*/ 0 h 1403498"/>
              <a:gd name="connsiteX1" fmla="*/ 0 w 2424223"/>
              <a:gd name="connsiteY1" fmla="*/ 1403498 h 1403498"/>
              <a:gd name="connsiteX2" fmla="*/ 2424223 w 2424223"/>
              <a:gd name="connsiteY2" fmla="*/ 1403496 h 1403498"/>
              <a:gd name="connsiteX3" fmla="*/ 2367516 w 2424223"/>
              <a:gd name="connsiteY3" fmla="*/ 7089 h 1403498"/>
              <a:gd name="connsiteX4" fmla="*/ 1701209 w 2424223"/>
              <a:gd name="connsiteY4" fmla="*/ 0 h 1403498"/>
              <a:gd name="connsiteX0" fmla="*/ 1701209 w 2424223"/>
              <a:gd name="connsiteY0" fmla="*/ 0 h 1403498"/>
              <a:gd name="connsiteX1" fmla="*/ 0 w 2424223"/>
              <a:gd name="connsiteY1" fmla="*/ 1403498 h 1403498"/>
              <a:gd name="connsiteX2" fmla="*/ 2424223 w 2424223"/>
              <a:gd name="connsiteY2" fmla="*/ 1403496 h 1403498"/>
              <a:gd name="connsiteX3" fmla="*/ 2395869 w 2424223"/>
              <a:gd name="connsiteY3" fmla="*/ 7089 h 1403498"/>
              <a:gd name="connsiteX4" fmla="*/ 1701209 w 2424223"/>
              <a:gd name="connsiteY4" fmla="*/ 0 h 140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223" h="1403498">
                <a:moveTo>
                  <a:pt x="1701209" y="0"/>
                </a:moveTo>
                <a:lnTo>
                  <a:pt x="0" y="1403498"/>
                </a:lnTo>
                <a:lnTo>
                  <a:pt x="2424223" y="1403496"/>
                </a:lnTo>
                <a:cubicBezTo>
                  <a:pt x="2421860" y="940389"/>
                  <a:pt x="2398232" y="470196"/>
                  <a:pt x="2395869" y="7089"/>
                </a:cubicBezTo>
                <a:lnTo>
                  <a:pt x="1701209" y="0"/>
                </a:lnTo>
                <a:close/>
              </a:path>
            </a:pathLst>
          </a:cu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302103" y="2941675"/>
            <a:ext cx="2431311" cy="1446027"/>
          </a:xfrm>
          <a:custGeom>
            <a:avLst/>
            <a:gdLst>
              <a:gd name="connsiteX0" fmla="*/ 772632 w 2424223"/>
              <a:gd name="connsiteY0" fmla="*/ 14177 h 1453116"/>
              <a:gd name="connsiteX1" fmla="*/ 0 w 2424223"/>
              <a:gd name="connsiteY1" fmla="*/ 1453116 h 1453116"/>
              <a:gd name="connsiteX2" fmla="*/ 2424223 w 2424223"/>
              <a:gd name="connsiteY2" fmla="*/ 1453116 h 1453116"/>
              <a:gd name="connsiteX3" fmla="*/ 1304260 w 2424223"/>
              <a:gd name="connsiteY3" fmla="*/ 0 h 1453116"/>
              <a:gd name="connsiteX4" fmla="*/ 956930 w 2424223"/>
              <a:gd name="connsiteY4" fmla="*/ 35442 h 1453116"/>
              <a:gd name="connsiteX5" fmla="*/ 772632 w 2424223"/>
              <a:gd name="connsiteY5" fmla="*/ 14177 h 1453116"/>
              <a:gd name="connsiteX0" fmla="*/ 772632 w 2424223"/>
              <a:gd name="connsiteY0" fmla="*/ 14177 h 1453116"/>
              <a:gd name="connsiteX1" fmla="*/ 0 w 2424223"/>
              <a:gd name="connsiteY1" fmla="*/ 1453116 h 1453116"/>
              <a:gd name="connsiteX2" fmla="*/ 2424223 w 2424223"/>
              <a:gd name="connsiteY2" fmla="*/ 1453116 h 1453116"/>
              <a:gd name="connsiteX3" fmla="*/ 1304260 w 2424223"/>
              <a:gd name="connsiteY3" fmla="*/ 0 h 1453116"/>
              <a:gd name="connsiteX4" fmla="*/ 772632 w 2424223"/>
              <a:gd name="connsiteY4" fmla="*/ 14177 h 1453116"/>
              <a:gd name="connsiteX0" fmla="*/ 772632 w 2424223"/>
              <a:gd name="connsiteY0" fmla="*/ 0 h 1438939"/>
              <a:gd name="connsiteX1" fmla="*/ 0 w 2424223"/>
              <a:gd name="connsiteY1" fmla="*/ 1438939 h 1438939"/>
              <a:gd name="connsiteX2" fmla="*/ 2424223 w 2424223"/>
              <a:gd name="connsiteY2" fmla="*/ 1438939 h 1438939"/>
              <a:gd name="connsiteX3" fmla="*/ 1453116 w 2424223"/>
              <a:gd name="connsiteY3" fmla="*/ 7088 h 1438939"/>
              <a:gd name="connsiteX4" fmla="*/ 772632 w 2424223"/>
              <a:gd name="connsiteY4" fmla="*/ 0 h 1438939"/>
              <a:gd name="connsiteX0" fmla="*/ 800985 w 2424223"/>
              <a:gd name="connsiteY0" fmla="*/ 7089 h 1431851"/>
              <a:gd name="connsiteX1" fmla="*/ 0 w 2424223"/>
              <a:gd name="connsiteY1" fmla="*/ 1431851 h 1431851"/>
              <a:gd name="connsiteX2" fmla="*/ 2424223 w 2424223"/>
              <a:gd name="connsiteY2" fmla="*/ 1431851 h 1431851"/>
              <a:gd name="connsiteX3" fmla="*/ 1453116 w 2424223"/>
              <a:gd name="connsiteY3" fmla="*/ 0 h 1431851"/>
              <a:gd name="connsiteX4" fmla="*/ 800985 w 2424223"/>
              <a:gd name="connsiteY4" fmla="*/ 7089 h 1431851"/>
              <a:gd name="connsiteX0" fmla="*/ 758455 w 2381693"/>
              <a:gd name="connsiteY0" fmla="*/ 7089 h 1438940"/>
              <a:gd name="connsiteX1" fmla="*/ 0 w 2381693"/>
              <a:gd name="connsiteY1" fmla="*/ 1438940 h 1438940"/>
              <a:gd name="connsiteX2" fmla="*/ 2381693 w 2381693"/>
              <a:gd name="connsiteY2" fmla="*/ 1431851 h 1438940"/>
              <a:gd name="connsiteX3" fmla="*/ 1410586 w 2381693"/>
              <a:gd name="connsiteY3" fmla="*/ 0 h 1438940"/>
              <a:gd name="connsiteX4" fmla="*/ 758455 w 2381693"/>
              <a:gd name="connsiteY4" fmla="*/ 7089 h 1438940"/>
              <a:gd name="connsiteX0" fmla="*/ 758455 w 2402958"/>
              <a:gd name="connsiteY0" fmla="*/ 7089 h 1438940"/>
              <a:gd name="connsiteX1" fmla="*/ 0 w 2402958"/>
              <a:gd name="connsiteY1" fmla="*/ 1438940 h 1438940"/>
              <a:gd name="connsiteX2" fmla="*/ 2402958 w 2402958"/>
              <a:gd name="connsiteY2" fmla="*/ 1431851 h 1438940"/>
              <a:gd name="connsiteX3" fmla="*/ 1410586 w 2402958"/>
              <a:gd name="connsiteY3" fmla="*/ 0 h 1438940"/>
              <a:gd name="connsiteX4" fmla="*/ 758455 w 2402958"/>
              <a:gd name="connsiteY4" fmla="*/ 7089 h 1438940"/>
              <a:gd name="connsiteX0" fmla="*/ 737189 w 2402958"/>
              <a:gd name="connsiteY0" fmla="*/ 0 h 1453116"/>
              <a:gd name="connsiteX1" fmla="*/ 0 w 2402958"/>
              <a:gd name="connsiteY1" fmla="*/ 1453116 h 1453116"/>
              <a:gd name="connsiteX2" fmla="*/ 2402958 w 2402958"/>
              <a:gd name="connsiteY2" fmla="*/ 1446027 h 1453116"/>
              <a:gd name="connsiteX3" fmla="*/ 1410586 w 2402958"/>
              <a:gd name="connsiteY3" fmla="*/ 14176 h 1453116"/>
              <a:gd name="connsiteX4" fmla="*/ 737189 w 2402958"/>
              <a:gd name="connsiteY4" fmla="*/ 0 h 1453116"/>
              <a:gd name="connsiteX0" fmla="*/ 765542 w 2431311"/>
              <a:gd name="connsiteY0" fmla="*/ 0 h 1446027"/>
              <a:gd name="connsiteX1" fmla="*/ 0 w 2431311"/>
              <a:gd name="connsiteY1" fmla="*/ 1446027 h 1446027"/>
              <a:gd name="connsiteX2" fmla="*/ 2431311 w 2431311"/>
              <a:gd name="connsiteY2" fmla="*/ 1446027 h 1446027"/>
              <a:gd name="connsiteX3" fmla="*/ 1438939 w 2431311"/>
              <a:gd name="connsiteY3" fmla="*/ 14176 h 1446027"/>
              <a:gd name="connsiteX4" fmla="*/ 765542 w 2431311"/>
              <a:gd name="connsiteY4" fmla="*/ 0 h 144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311" h="1446027">
                <a:moveTo>
                  <a:pt x="765542" y="0"/>
                </a:moveTo>
                <a:lnTo>
                  <a:pt x="0" y="1446027"/>
                </a:lnTo>
                <a:lnTo>
                  <a:pt x="2431311" y="1446027"/>
                </a:lnTo>
                <a:lnTo>
                  <a:pt x="1438939" y="14176"/>
                </a:lnTo>
                <a:lnTo>
                  <a:pt x="765542" y="0"/>
                </a:lnTo>
                <a:close/>
              </a:path>
            </a:pathLst>
          </a:cu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4267200" y="304800"/>
            <a:ext cx="1416384" cy="1110794"/>
          </a:xfrm>
          <a:prstGeom prst="rect">
            <a:avLst/>
          </a:prstGeom>
        </p:spPr>
      </p:pic>
      <p:sp>
        <p:nvSpPr>
          <p:cNvPr id="4" name="TextBox 3"/>
          <p:cNvSpPr txBox="1"/>
          <p:nvPr/>
        </p:nvSpPr>
        <p:spPr>
          <a:xfrm>
            <a:off x="2452923" y="6087854"/>
            <a:ext cx="572765" cy="707886"/>
          </a:xfrm>
          <a:prstGeom prst="rect">
            <a:avLst/>
          </a:prstGeom>
          <a:noFill/>
        </p:spPr>
        <p:txBody>
          <a:bodyPr wrap="square" rtlCol="0">
            <a:spAutoFit/>
          </a:bodyPr>
          <a:lstStyle/>
          <a:p>
            <a:r>
              <a:rPr lang="en-US" sz="4000" dirty="0" smtClean="0">
                <a:latin typeface="Times New Roman"/>
                <a:cs typeface="Times New Roman"/>
              </a:rPr>
              <a:t>A</a:t>
            </a:r>
            <a:endParaRPr lang="en-US" sz="4000" dirty="0">
              <a:latin typeface="Times New Roman"/>
              <a:cs typeface="Times New Roman"/>
            </a:endParaRPr>
          </a:p>
        </p:txBody>
      </p:sp>
      <p:sp>
        <p:nvSpPr>
          <p:cNvPr id="12" name="TextBox 11"/>
          <p:cNvSpPr txBox="1"/>
          <p:nvPr/>
        </p:nvSpPr>
        <p:spPr>
          <a:xfrm>
            <a:off x="6241133" y="6087854"/>
            <a:ext cx="572765" cy="707886"/>
          </a:xfrm>
          <a:prstGeom prst="rect">
            <a:avLst/>
          </a:prstGeom>
          <a:noFill/>
        </p:spPr>
        <p:txBody>
          <a:bodyPr wrap="square" rtlCol="0">
            <a:spAutoFit/>
          </a:bodyPr>
          <a:lstStyle/>
          <a:p>
            <a:r>
              <a:rPr lang="en-US" sz="4000" dirty="0">
                <a:latin typeface="Times New Roman"/>
                <a:cs typeface="Times New Roman"/>
              </a:rPr>
              <a:t>B</a:t>
            </a:r>
          </a:p>
        </p:txBody>
      </p:sp>
      <p:cxnSp>
        <p:nvCxnSpPr>
          <p:cNvPr id="6" name="Straight Connector 5"/>
          <p:cNvCxnSpPr/>
          <p:nvPr/>
        </p:nvCxnSpPr>
        <p:spPr>
          <a:xfrm>
            <a:off x="1524000" y="5257800"/>
            <a:ext cx="2362200" cy="685800"/>
          </a:xfrm>
          <a:prstGeom prst="line">
            <a:avLst/>
          </a:prstGeom>
          <a:ln w="762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334000" y="5257800"/>
            <a:ext cx="2362200" cy="685800"/>
          </a:xfrm>
          <a:prstGeom prst="line">
            <a:avLst/>
          </a:prstGeom>
          <a:ln w="762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6636456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570037"/>
            <a:ext cx="8229600" cy="4525963"/>
          </a:xfrm>
        </p:spPr>
        <p:txBody>
          <a:bodyPr/>
          <a:lstStyle/>
          <a:p>
            <a:endParaRPr 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6200" y="1600200"/>
            <a:ext cx="8839200" cy="248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4623256" y="4509139"/>
            <a:ext cx="2151456" cy="171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2406368" y="4516343"/>
            <a:ext cx="2151456" cy="171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159488" y="4523315"/>
            <a:ext cx="2175721" cy="171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6812792" y="4519529"/>
            <a:ext cx="2143368" cy="171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reeform 3"/>
          <p:cNvSpPr/>
          <p:nvPr/>
        </p:nvSpPr>
        <p:spPr>
          <a:xfrm>
            <a:off x="212653" y="3508743"/>
            <a:ext cx="2225747" cy="1063257"/>
          </a:xfrm>
          <a:custGeom>
            <a:avLst/>
            <a:gdLst>
              <a:gd name="connsiteX0" fmla="*/ 1559442 w 2133600"/>
              <a:gd name="connsiteY0" fmla="*/ 14177 h 1056168"/>
              <a:gd name="connsiteX1" fmla="*/ 0 w 2133600"/>
              <a:gd name="connsiteY1" fmla="*/ 1056168 h 1056168"/>
              <a:gd name="connsiteX2" fmla="*/ 1850065 w 2133600"/>
              <a:gd name="connsiteY2" fmla="*/ 1056168 h 1056168"/>
              <a:gd name="connsiteX3" fmla="*/ 2133600 w 2133600"/>
              <a:gd name="connsiteY3" fmla="*/ 0 h 1056168"/>
              <a:gd name="connsiteX4" fmla="*/ 1708297 w 2133600"/>
              <a:gd name="connsiteY4" fmla="*/ 0 h 1056168"/>
              <a:gd name="connsiteX5" fmla="*/ 1559442 w 2133600"/>
              <a:gd name="connsiteY5" fmla="*/ 14177 h 1056168"/>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708297 w 2133600"/>
              <a:gd name="connsiteY4" fmla="*/ 0 h 1063257"/>
              <a:gd name="connsiteX5" fmla="*/ 1559442 w 2133600"/>
              <a:gd name="connsiteY5" fmla="*/ 14177 h 1063257"/>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559442 w 2133600"/>
              <a:gd name="connsiteY4" fmla="*/ 14177 h 1063257"/>
              <a:gd name="connsiteX0" fmla="*/ 1559442 w 2232837"/>
              <a:gd name="connsiteY0" fmla="*/ 0 h 1049080"/>
              <a:gd name="connsiteX1" fmla="*/ 0 w 2232837"/>
              <a:gd name="connsiteY1" fmla="*/ 1041991 h 1049080"/>
              <a:gd name="connsiteX2" fmla="*/ 2048539 w 2232837"/>
              <a:gd name="connsiteY2" fmla="*/ 1049080 h 1049080"/>
              <a:gd name="connsiteX3" fmla="*/ 2232837 w 2232837"/>
              <a:gd name="connsiteY3" fmla="*/ 14177 h 1049080"/>
              <a:gd name="connsiteX4" fmla="*/ 1559442 w 2232837"/>
              <a:gd name="connsiteY4" fmla="*/ 0 h 1049080"/>
              <a:gd name="connsiteX0" fmla="*/ 1559442 w 2225748"/>
              <a:gd name="connsiteY0" fmla="*/ 14177 h 1063257"/>
              <a:gd name="connsiteX1" fmla="*/ 0 w 2225748"/>
              <a:gd name="connsiteY1" fmla="*/ 1056168 h 1063257"/>
              <a:gd name="connsiteX2" fmla="*/ 2048539 w 2225748"/>
              <a:gd name="connsiteY2" fmla="*/ 1063257 h 1063257"/>
              <a:gd name="connsiteX3" fmla="*/ 2225748 w 2225748"/>
              <a:gd name="connsiteY3" fmla="*/ 0 h 1063257"/>
              <a:gd name="connsiteX4" fmla="*/ 1559442 w 2225748"/>
              <a:gd name="connsiteY4" fmla="*/ 14177 h 1063257"/>
              <a:gd name="connsiteX0" fmla="*/ 1580707 w 2225748"/>
              <a:gd name="connsiteY0" fmla="*/ 0 h 1070346"/>
              <a:gd name="connsiteX1" fmla="*/ 0 w 2225748"/>
              <a:gd name="connsiteY1" fmla="*/ 1063257 h 1070346"/>
              <a:gd name="connsiteX2" fmla="*/ 2048539 w 2225748"/>
              <a:gd name="connsiteY2" fmla="*/ 1070346 h 1070346"/>
              <a:gd name="connsiteX3" fmla="*/ 2225748 w 2225748"/>
              <a:gd name="connsiteY3" fmla="*/ 7089 h 1070346"/>
              <a:gd name="connsiteX4" fmla="*/ 1580707 w 2225748"/>
              <a:gd name="connsiteY4" fmla="*/ 0 h 1070346"/>
              <a:gd name="connsiteX0" fmla="*/ 1531088 w 2176129"/>
              <a:gd name="connsiteY0" fmla="*/ 0 h 1070346"/>
              <a:gd name="connsiteX1" fmla="*/ 0 w 2176129"/>
              <a:gd name="connsiteY1" fmla="*/ 1070345 h 1070346"/>
              <a:gd name="connsiteX2" fmla="*/ 1998920 w 2176129"/>
              <a:gd name="connsiteY2" fmla="*/ 1070346 h 1070346"/>
              <a:gd name="connsiteX3" fmla="*/ 2176129 w 2176129"/>
              <a:gd name="connsiteY3" fmla="*/ 7089 h 1070346"/>
              <a:gd name="connsiteX4" fmla="*/ 1531088 w 2176129"/>
              <a:gd name="connsiteY4" fmla="*/ 0 h 1070346"/>
              <a:gd name="connsiteX0" fmla="*/ 1566530 w 2211571"/>
              <a:gd name="connsiteY0" fmla="*/ 0 h 1070346"/>
              <a:gd name="connsiteX1" fmla="*/ 0 w 2211571"/>
              <a:gd name="connsiteY1" fmla="*/ 1070345 h 1070346"/>
              <a:gd name="connsiteX2" fmla="*/ 2034362 w 2211571"/>
              <a:gd name="connsiteY2" fmla="*/ 1070346 h 1070346"/>
              <a:gd name="connsiteX3" fmla="*/ 2211571 w 2211571"/>
              <a:gd name="connsiteY3" fmla="*/ 7089 h 1070346"/>
              <a:gd name="connsiteX4" fmla="*/ 1566530 w 2211571"/>
              <a:gd name="connsiteY4" fmla="*/ 0 h 1070346"/>
              <a:gd name="connsiteX0" fmla="*/ 1566530 w 2211571"/>
              <a:gd name="connsiteY0" fmla="*/ 0 h 1070345"/>
              <a:gd name="connsiteX1" fmla="*/ 0 w 2211571"/>
              <a:gd name="connsiteY1" fmla="*/ 1070345 h 1070345"/>
              <a:gd name="connsiteX2" fmla="*/ 2055627 w 2211571"/>
              <a:gd name="connsiteY2" fmla="*/ 1063257 h 1070345"/>
              <a:gd name="connsiteX3" fmla="*/ 2211571 w 2211571"/>
              <a:gd name="connsiteY3" fmla="*/ 7089 h 1070345"/>
              <a:gd name="connsiteX4" fmla="*/ 1566530 w 2211571"/>
              <a:gd name="connsiteY4" fmla="*/ 0 h 1070345"/>
              <a:gd name="connsiteX0" fmla="*/ 1580707 w 2225748"/>
              <a:gd name="connsiteY0" fmla="*/ 0 h 1063257"/>
              <a:gd name="connsiteX1" fmla="*/ 0 w 2225748"/>
              <a:gd name="connsiteY1" fmla="*/ 1063256 h 1063257"/>
              <a:gd name="connsiteX2" fmla="*/ 2069804 w 2225748"/>
              <a:gd name="connsiteY2" fmla="*/ 1063257 h 1063257"/>
              <a:gd name="connsiteX3" fmla="*/ 2225748 w 2225748"/>
              <a:gd name="connsiteY3" fmla="*/ 7089 h 1063257"/>
              <a:gd name="connsiteX4" fmla="*/ 1580707 w 2225748"/>
              <a:gd name="connsiteY4" fmla="*/ 0 h 1063257"/>
              <a:gd name="connsiteX0" fmla="*/ 1580707 w 2261189"/>
              <a:gd name="connsiteY0" fmla="*/ 0 h 1063257"/>
              <a:gd name="connsiteX1" fmla="*/ 0 w 2261189"/>
              <a:gd name="connsiteY1" fmla="*/ 1063256 h 1063257"/>
              <a:gd name="connsiteX2" fmla="*/ 2069804 w 2261189"/>
              <a:gd name="connsiteY2" fmla="*/ 1063257 h 1063257"/>
              <a:gd name="connsiteX3" fmla="*/ 2261189 w 2261189"/>
              <a:gd name="connsiteY3" fmla="*/ 14177 h 1063257"/>
              <a:gd name="connsiteX4" fmla="*/ 1580707 w 2261189"/>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14177 h 1063257"/>
              <a:gd name="connsiteX4" fmla="*/ 1580707 w 2225747"/>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580707 w 2225747"/>
              <a:gd name="connsiteY4" fmla="*/ 0 h 106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47" h="1063257">
                <a:moveTo>
                  <a:pt x="1580707" y="0"/>
                </a:moveTo>
                <a:lnTo>
                  <a:pt x="0" y="1063256"/>
                </a:lnTo>
                <a:lnTo>
                  <a:pt x="2069804" y="1063257"/>
                </a:lnTo>
                <a:lnTo>
                  <a:pt x="2225747" y="0"/>
                </a:lnTo>
                <a:lnTo>
                  <a:pt x="1580707" y="0"/>
                </a:lnTo>
                <a:close/>
              </a:path>
            </a:pathLst>
          </a:custGeom>
          <a:solidFill>
            <a:srgbClr val="05FF2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845596" y="3512288"/>
            <a:ext cx="2069804" cy="1056169"/>
          </a:xfrm>
          <a:custGeom>
            <a:avLst/>
            <a:gdLst>
              <a:gd name="connsiteX0" fmla="*/ 1559442 w 2133600"/>
              <a:gd name="connsiteY0" fmla="*/ 14177 h 1056168"/>
              <a:gd name="connsiteX1" fmla="*/ 0 w 2133600"/>
              <a:gd name="connsiteY1" fmla="*/ 1056168 h 1056168"/>
              <a:gd name="connsiteX2" fmla="*/ 1850065 w 2133600"/>
              <a:gd name="connsiteY2" fmla="*/ 1056168 h 1056168"/>
              <a:gd name="connsiteX3" fmla="*/ 2133600 w 2133600"/>
              <a:gd name="connsiteY3" fmla="*/ 0 h 1056168"/>
              <a:gd name="connsiteX4" fmla="*/ 1708297 w 2133600"/>
              <a:gd name="connsiteY4" fmla="*/ 0 h 1056168"/>
              <a:gd name="connsiteX5" fmla="*/ 1559442 w 2133600"/>
              <a:gd name="connsiteY5" fmla="*/ 14177 h 1056168"/>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708297 w 2133600"/>
              <a:gd name="connsiteY4" fmla="*/ 0 h 1063257"/>
              <a:gd name="connsiteX5" fmla="*/ 1559442 w 2133600"/>
              <a:gd name="connsiteY5" fmla="*/ 14177 h 1063257"/>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559442 w 2133600"/>
              <a:gd name="connsiteY4" fmla="*/ 14177 h 1063257"/>
              <a:gd name="connsiteX0" fmla="*/ 1559442 w 2232837"/>
              <a:gd name="connsiteY0" fmla="*/ 0 h 1049080"/>
              <a:gd name="connsiteX1" fmla="*/ 0 w 2232837"/>
              <a:gd name="connsiteY1" fmla="*/ 1041991 h 1049080"/>
              <a:gd name="connsiteX2" fmla="*/ 2048539 w 2232837"/>
              <a:gd name="connsiteY2" fmla="*/ 1049080 h 1049080"/>
              <a:gd name="connsiteX3" fmla="*/ 2232837 w 2232837"/>
              <a:gd name="connsiteY3" fmla="*/ 14177 h 1049080"/>
              <a:gd name="connsiteX4" fmla="*/ 1559442 w 2232837"/>
              <a:gd name="connsiteY4" fmla="*/ 0 h 1049080"/>
              <a:gd name="connsiteX0" fmla="*/ 1559442 w 2225748"/>
              <a:gd name="connsiteY0" fmla="*/ 14177 h 1063257"/>
              <a:gd name="connsiteX1" fmla="*/ 0 w 2225748"/>
              <a:gd name="connsiteY1" fmla="*/ 1056168 h 1063257"/>
              <a:gd name="connsiteX2" fmla="*/ 2048539 w 2225748"/>
              <a:gd name="connsiteY2" fmla="*/ 1063257 h 1063257"/>
              <a:gd name="connsiteX3" fmla="*/ 2225748 w 2225748"/>
              <a:gd name="connsiteY3" fmla="*/ 0 h 1063257"/>
              <a:gd name="connsiteX4" fmla="*/ 1559442 w 2225748"/>
              <a:gd name="connsiteY4" fmla="*/ 14177 h 1063257"/>
              <a:gd name="connsiteX0" fmla="*/ 1580707 w 2225748"/>
              <a:gd name="connsiteY0" fmla="*/ 0 h 1070346"/>
              <a:gd name="connsiteX1" fmla="*/ 0 w 2225748"/>
              <a:gd name="connsiteY1" fmla="*/ 1063257 h 1070346"/>
              <a:gd name="connsiteX2" fmla="*/ 2048539 w 2225748"/>
              <a:gd name="connsiteY2" fmla="*/ 1070346 h 1070346"/>
              <a:gd name="connsiteX3" fmla="*/ 2225748 w 2225748"/>
              <a:gd name="connsiteY3" fmla="*/ 7089 h 1070346"/>
              <a:gd name="connsiteX4" fmla="*/ 1580707 w 2225748"/>
              <a:gd name="connsiteY4" fmla="*/ 0 h 1070346"/>
              <a:gd name="connsiteX0" fmla="*/ 1531088 w 2176129"/>
              <a:gd name="connsiteY0" fmla="*/ 0 h 1070346"/>
              <a:gd name="connsiteX1" fmla="*/ 0 w 2176129"/>
              <a:gd name="connsiteY1" fmla="*/ 1070345 h 1070346"/>
              <a:gd name="connsiteX2" fmla="*/ 1998920 w 2176129"/>
              <a:gd name="connsiteY2" fmla="*/ 1070346 h 1070346"/>
              <a:gd name="connsiteX3" fmla="*/ 2176129 w 2176129"/>
              <a:gd name="connsiteY3" fmla="*/ 7089 h 1070346"/>
              <a:gd name="connsiteX4" fmla="*/ 1531088 w 2176129"/>
              <a:gd name="connsiteY4" fmla="*/ 0 h 1070346"/>
              <a:gd name="connsiteX0" fmla="*/ 1566530 w 2211571"/>
              <a:gd name="connsiteY0" fmla="*/ 0 h 1070346"/>
              <a:gd name="connsiteX1" fmla="*/ 0 w 2211571"/>
              <a:gd name="connsiteY1" fmla="*/ 1070345 h 1070346"/>
              <a:gd name="connsiteX2" fmla="*/ 2034362 w 2211571"/>
              <a:gd name="connsiteY2" fmla="*/ 1070346 h 1070346"/>
              <a:gd name="connsiteX3" fmla="*/ 2211571 w 2211571"/>
              <a:gd name="connsiteY3" fmla="*/ 7089 h 1070346"/>
              <a:gd name="connsiteX4" fmla="*/ 1566530 w 2211571"/>
              <a:gd name="connsiteY4" fmla="*/ 0 h 1070346"/>
              <a:gd name="connsiteX0" fmla="*/ 1566530 w 2211571"/>
              <a:gd name="connsiteY0" fmla="*/ 0 h 1070345"/>
              <a:gd name="connsiteX1" fmla="*/ 0 w 2211571"/>
              <a:gd name="connsiteY1" fmla="*/ 1070345 h 1070345"/>
              <a:gd name="connsiteX2" fmla="*/ 2055627 w 2211571"/>
              <a:gd name="connsiteY2" fmla="*/ 1063257 h 1070345"/>
              <a:gd name="connsiteX3" fmla="*/ 2211571 w 2211571"/>
              <a:gd name="connsiteY3" fmla="*/ 7089 h 1070345"/>
              <a:gd name="connsiteX4" fmla="*/ 1566530 w 2211571"/>
              <a:gd name="connsiteY4" fmla="*/ 0 h 1070345"/>
              <a:gd name="connsiteX0" fmla="*/ 1580707 w 2225748"/>
              <a:gd name="connsiteY0" fmla="*/ 0 h 1063257"/>
              <a:gd name="connsiteX1" fmla="*/ 0 w 2225748"/>
              <a:gd name="connsiteY1" fmla="*/ 1063256 h 1063257"/>
              <a:gd name="connsiteX2" fmla="*/ 2069804 w 2225748"/>
              <a:gd name="connsiteY2" fmla="*/ 1063257 h 1063257"/>
              <a:gd name="connsiteX3" fmla="*/ 2225748 w 2225748"/>
              <a:gd name="connsiteY3" fmla="*/ 7089 h 1063257"/>
              <a:gd name="connsiteX4" fmla="*/ 1580707 w 2225748"/>
              <a:gd name="connsiteY4" fmla="*/ 0 h 1063257"/>
              <a:gd name="connsiteX0" fmla="*/ 1580707 w 2261189"/>
              <a:gd name="connsiteY0" fmla="*/ 0 h 1063257"/>
              <a:gd name="connsiteX1" fmla="*/ 0 w 2261189"/>
              <a:gd name="connsiteY1" fmla="*/ 1063256 h 1063257"/>
              <a:gd name="connsiteX2" fmla="*/ 2069804 w 2261189"/>
              <a:gd name="connsiteY2" fmla="*/ 1063257 h 1063257"/>
              <a:gd name="connsiteX3" fmla="*/ 2261189 w 2261189"/>
              <a:gd name="connsiteY3" fmla="*/ 14177 h 1063257"/>
              <a:gd name="connsiteX4" fmla="*/ 1580707 w 2261189"/>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14177 h 1063257"/>
              <a:gd name="connsiteX4" fmla="*/ 1580707 w 2225747"/>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580707 w 2225747"/>
              <a:gd name="connsiteY4" fmla="*/ 0 h 1063257"/>
              <a:gd name="connsiteX0" fmla="*/ 694661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694661 w 2225747"/>
              <a:gd name="connsiteY4" fmla="*/ 0 h 1063257"/>
              <a:gd name="connsiteX0" fmla="*/ 652131 w 2225747"/>
              <a:gd name="connsiteY0" fmla="*/ 14177 h 1063257"/>
              <a:gd name="connsiteX1" fmla="*/ 0 w 2225747"/>
              <a:gd name="connsiteY1" fmla="*/ 1063256 h 1063257"/>
              <a:gd name="connsiteX2" fmla="*/ 2069804 w 2225747"/>
              <a:gd name="connsiteY2" fmla="*/ 1063257 h 1063257"/>
              <a:gd name="connsiteX3" fmla="*/ 2225747 w 2225747"/>
              <a:gd name="connsiteY3" fmla="*/ 0 h 1063257"/>
              <a:gd name="connsiteX4" fmla="*/ 652131 w 2225747"/>
              <a:gd name="connsiteY4" fmla="*/ 14177 h 1063257"/>
              <a:gd name="connsiteX0" fmla="*/ 652131 w 2069804"/>
              <a:gd name="connsiteY0" fmla="*/ 0 h 1049080"/>
              <a:gd name="connsiteX1" fmla="*/ 0 w 2069804"/>
              <a:gd name="connsiteY1" fmla="*/ 1049079 h 1049080"/>
              <a:gd name="connsiteX2" fmla="*/ 2069804 w 2069804"/>
              <a:gd name="connsiteY2" fmla="*/ 1049080 h 1049080"/>
              <a:gd name="connsiteX3" fmla="*/ 1325524 w 2069804"/>
              <a:gd name="connsiteY3" fmla="*/ 0 h 1049080"/>
              <a:gd name="connsiteX4" fmla="*/ 652131 w 2069804"/>
              <a:gd name="connsiteY4" fmla="*/ 0 h 1049080"/>
              <a:gd name="connsiteX0" fmla="*/ 652131 w 2069804"/>
              <a:gd name="connsiteY0" fmla="*/ 7089 h 1056169"/>
              <a:gd name="connsiteX1" fmla="*/ 0 w 2069804"/>
              <a:gd name="connsiteY1" fmla="*/ 1056168 h 1056169"/>
              <a:gd name="connsiteX2" fmla="*/ 2069804 w 2069804"/>
              <a:gd name="connsiteY2" fmla="*/ 1056169 h 1056169"/>
              <a:gd name="connsiteX3" fmla="*/ 1332612 w 2069804"/>
              <a:gd name="connsiteY3" fmla="*/ 0 h 1056169"/>
              <a:gd name="connsiteX4" fmla="*/ 652131 w 2069804"/>
              <a:gd name="connsiteY4" fmla="*/ 7089 h 105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804" h="1056169">
                <a:moveTo>
                  <a:pt x="652131" y="7089"/>
                </a:moveTo>
                <a:lnTo>
                  <a:pt x="0" y="1056168"/>
                </a:lnTo>
                <a:lnTo>
                  <a:pt x="2069804" y="1056169"/>
                </a:lnTo>
                <a:lnTo>
                  <a:pt x="1332612" y="0"/>
                </a:lnTo>
                <a:lnTo>
                  <a:pt x="652131" y="7089"/>
                </a:lnTo>
                <a:close/>
              </a:path>
            </a:pathLst>
          </a:custGeom>
          <a:solidFill>
            <a:srgbClr val="05FF2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438400" y="3512286"/>
            <a:ext cx="2069804" cy="1056171"/>
          </a:xfrm>
          <a:custGeom>
            <a:avLst/>
            <a:gdLst>
              <a:gd name="connsiteX0" fmla="*/ 1559442 w 2133600"/>
              <a:gd name="connsiteY0" fmla="*/ 14177 h 1056168"/>
              <a:gd name="connsiteX1" fmla="*/ 0 w 2133600"/>
              <a:gd name="connsiteY1" fmla="*/ 1056168 h 1056168"/>
              <a:gd name="connsiteX2" fmla="*/ 1850065 w 2133600"/>
              <a:gd name="connsiteY2" fmla="*/ 1056168 h 1056168"/>
              <a:gd name="connsiteX3" fmla="*/ 2133600 w 2133600"/>
              <a:gd name="connsiteY3" fmla="*/ 0 h 1056168"/>
              <a:gd name="connsiteX4" fmla="*/ 1708297 w 2133600"/>
              <a:gd name="connsiteY4" fmla="*/ 0 h 1056168"/>
              <a:gd name="connsiteX5" fmla="*/ 1559442 w 2133600"/>
              <a:gd name="connsiteY5" fmla="*/ 14177 h 1056168"/>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708297 w 2133600"/>
              <a:gd name="connsiteY4" fmla="*/ 0 h 1063257"/>
              <a:gd name="connsiteX5" fmla="*/ 1559442 w 2133600"/>
              <a:gd name="connsiteY5" fmla="*/ 14177 h 1063257"/>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559442 w 2133600"/>
              <a:gd name="connsiteY4" fmla="*/ 14177 h 1063257"/>
              <a:gd name="connsiteX0" fmla="*/ 1559442 w 2232837"/>
              <a:gd name="connsiteY0" fmla="*/ 0 h 1049080"/>
              <a:gd name="connsiteX1" fmla="*/ 0 w 2232837"/>
              <a:gd name="connsiteY1" fmla="*/ 1041991 h 1049080"/>
              <a:gd name="connsiteX2" fmla="*/ 2048539 w 2232837"/>
              <a:gd name="connsiteY2" fmla="*/ 1049080 h 1049080"/>
              <a:gd name="connsiteX3" fmla="*/ 2232837 w 2232837"/>
              <a:gd name="connsiteY3" fmla="*/ 14177 h 1049080"/>
              <a:gd name="connsiteX4" fmla="*/ 1559442 w 2232837"/>
              <a:gd name="connsiteY4" fmla="*/ 0 h 1049080"/>
              <a:gd name="connsiteX0" fmla="*/ 1559442 w 2225748"/>
              <a:gd name="connsiteY0" fmla="*/ 14177 h 1063257"/>
              <a:gd name="connsiteX1" fmla="*/ 0 w 2225748"/>
              <a:gd name="connsiteY1" fmla="*/ 1056168 h 1063257"/>
              <a:gd name="connsiteX2" fmla="*/ 2048539 w 2225748"/>
              <a:gd name="connsiteY2" fmla="*/ 1063257 h 1063257"/>
              <a:gd name="connsiteX3" fmla="*/ 2225748 w 2225748"/>
              <a:gd name="connsiteY3" fmla="*/ 0 h 1063257"/>
              <a:gd name="connsiteX4" fmla="*/ 1559442 w 2225748"/>
              <a:gd name="connsiteY4" fmla="*/ 14177 h 1063257"/>
              <a:gd name="connsiteX0" fmla="*/ 1580707 w 2225748"/>
              <a:gd name="connsiteY0" fmla="*/ 0 h 1070346"/>
              <a:gd name="connsiteX1" fmla="*/ 0 w 2225748"/>
              <a:gd name="connsiteY1" fmla="*/ 1063257 h 1070346"/>
              <a:gd name="connsiteX2" fmla="*/ 2048539 w 2225748"/>
              <a:gd name="connsiteY2" fmla="*/ 1070346 h 1070346"/>
              <a:gd name="connsiteX3" fmla="*/ 2225748 w 2225748"/>
              <a:gd name="connsiteY3" fmla="*/ 7089 h 1070346"/>
              <a:gd name="connsiteX4" fmla="*/ 1580707 w 2225748"/>
              <a:gd name="connsiteY4" fmla="*/ 0 h 1070346"/>
              <a:gd name="connsiteX0" fmla="*/ 1531088 w 2176129"/>
              <a:gd name="connsiteY0" fmla="*/ 0 h 1070346"/>
              <a:gd name="connsiteX1" fmla="*/ 0 w 2176129"/>
              <a:gd name="connsiteY1" fmla="*/ 1070345 h 1070346"/>
              <a:gd name="connsiteX2" fmla="*/ 1998920 w 2176129"/>
              <a:gd name="connsiteY2" fmla="*/ 1070346 h 1070346"/>
              <a:gd name="connsiteX3" fmla="*/ 2176129 w 2176129"/>
              <a:gd name="connsiteY3" fmla="*/ 7089 h 1070346"/>
              <a:gd name="connsiteX4" fmla="*/ 1531088 w 2176129"/>
              <a:gd name="connsiteY4" fmla="*/ 0 h 1070346"/>
              <a:gd name="connsiteX0" fmla="*/ 1566530 w 2211571"/>
              <a:gd name="connsiteY0" fmla="*/ 0 h 1070346"/>
              <a:gd name="connsiteX1" fmla="*/ 0 w 2211571"/>
              <a:gd name="connsiteY1" fmla="*/ 1070345 h 1070346"/>
              <a:gd name="connsiteX2" fmla="*/ 2034362 w 2211571"/>
              <a:gd name="connsiteY2" fmla="*/ 1070346 h 1070346"/>
              <a:gd name="connsiteX3" fmla="*/ 2211571 w 2211571"/>
              <a:gd name="connsiteY3" fmla="*/ 7089 h 1070346"/>
              <a:gd name="connsiteX4" fmla="*/ 1566530 w 2211571"/>
              <a:gd name="connsiteY4" fmla="*/ 0 h 1070346"/>
              <a:gd name="connsiteX0" fmla="*/ 1566530 w 2211571"/>
              <a:gd name="connsiteY0" fmla="*/ 0 h 1070345"/>
              <a:gd name="connsiteX1" fmla="*/ 0 w 2211571"/>
              <a:gd name="connsiteY1" fmla="*/ 1070345 h 1070345"/>
              <a:gd name="connsiteX2" fmla="*/ 2055627 w 2211571"/>
              <a:gd name="connsiteY2" fmla="*/ 1063257 h 1070345"/>
              <a:gd name="connsiteX3" fmla="*/ 2211571 w 2211571"/>
              <a:gd name="connsiteY3" fmla="*/ 7089 h 1070345"/>
              <a:gd name="connsiteX4" fmla="*/ 1566530 w 2211571"/>
              <a:gd name="connsiteY4" fmla="*/ 0 h 1070345"/>
              <a:gd name="connsiteX0" fmla="*/ 1580707 w 2225748"/>
              <a:gd name="connsiteY0" fmla="*/ 0 h 1063257"/>
              <a:gd name="connsiteX1" fmla="*/ 0 w 2225748"/>
              <a:gd name="connsiteY1" fmla="*/ 1063256 h 1063257"/>
              <a:gd name="connsiteX2" fmla="*/ 2069804 w 2225748"/>
              <a:gd name="connsiteY2" fmla="*/ 1063257 h 1063257"/>
              <a:gd name="connsiteX3" fmla="*/ 2225748 w 2225748"/>
              <a:gd name="connsiteY3" fmla="*/ 7089 h 1063257"/>
              <a:gd name="connsiteX4" fmla="*/ 1580707 w 2225748"/>
              <a:gd name="connsiteY4" fmla="*/ 0 h 1063257"/>
              <a:gd name="connsiteX0" fmla="*/ 1580707 w 2261189"/>
              <a:gd name="connsiteY0" fmla="*/ 0 h 1063257"/>
              <a:gd name="connsiteX1" fmla="*/ 0 w 2261189"/>
              <a:gd name="connsiteY1" fmla="*/ 1063256 h 1063257"/>
              <a:gd name="connsiteX2" fmla="*/ 2069804 w 2261189"/>
              <a:gd name="connsiteY2" fmla="*/ 1063257 h 1063257"/>
              <a:gd name="connsiteX3" fmla="*/ 2261189 w 2261189"/>
              <a:gd name="connsiteY3" fmla="*/ 14177 h 1063257"/>
              <a:gd name="connsiteX4" fmla="*/ 1580707 w 2261189"/>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14177 h 1063257"/>
              <a:gd name="connsiteX4" fmla="*/ 1580707 w 2225747"/>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580707 w 2225747"/>
              <a:gd name="connsiteY4" fmla="*/ 0 h 1063257"/>
              <a:gd name="connsiteX0" fmla="*/ 772632 w 2225747"/>
              <a:gd name="connsiteY0" fmla="*/ 21265 h 1063257"/>
              <a:gd name="connsiteX1" fmla="*/ 0 w 2225747"/>
              <a:gd name="connsiteY1" fmla="*/ 1063256 h 1063257"/>
              <a:gd name="connsiteX2" fmla="*/ 2069804 w 2225747"/>
              <a:gd name="connsiteY2" fmla="*/ 1063257 h 1063257"/>
              <a:gd name="connsiteX3" fmla="*/ 2225747 w 2225747"/>
              <a:gd name="connsiteY3" fmla="*/ 0 h 1063257"/>
              <a:gd name="connsiteX4" fmla="*/ 772632 w 2225747"/>
              <a:gd name="connsiteY4" fmla="*/ 21265 h 1063257"/>
              <a:gd name="connsiteX0" fmla="*/ 772632 w 2069804"/>
              <a:gd name="connsiteY0" fmla="*/ 0 h 1041992"/>
              <a:gd name="connsiteX1" fmla="*/ 0 w 2069804"/>
              <a:gd name="connsiteY1" fmla="*/ 1041991 h 1041992"/>
              <a:gd name="connsiteX2" fmla="*/ 2069804 w 2069804"/>
              <a:gd name="connsiteY2" fmla="*/ 1041992 h 1041992"/>
              <a:gd name="connsiteX3" fmla="*/ 1403496 w 2069804"/>
              <a:gd name="connsiteY3" fmla="*/ 7088 h 1041992"/>
              <a:gd name="connsiteX4" fmla="*/ 772632 w 2069804"/>
              <a:gd name="connsiteY4" fmla="*/ 0 h 1041992"/>
              <a:gd name="connsiteX0" fmla="*/ 772632 w 2069804"/>
              <a:gd name="connsiteY0" fmla="*/ 1 h 1041993"/>
              <a:gd name="connsiteX1" fmla="*/ 0 w 2069804"/>
              <a:gd name="connsiteY1" fmla="*/ 1041992 h 1041993"/>
              <a:gd name="connsiteX2" fmla="*/ 2069804 w 2069804"/>
              <a:gd name="connsiteY2" fmla="*/ 1041993 h 1041993"/>
              <a:gd name="connsiteX3" fmla="*/ 1446026 w 2069804"/>
              <a:gd name="connsiteY3" fmla="*/ 0 h 1041993"/>
              <a:gd name="connsiteX4" fmla="*/ 772632 w 2069804"/>
              <a:gd name="connsiteY4" fmla="*/ 1 h 1041993"/>
              <a:gd name="connsiteX0" fmla="*/ 772632 w 2069804"/>
              <a:gd name="connsiteY0" fmla="*/ 1 h 1041993"/>
              <a:gd name="connsiteX1" fmla="*/ 0 w 2069804"/>
              <a:gd name="connsiteY1" fmla="*/ 1041992 h 1041993"/>
              <a:gd name="connsiteX2" fmla="*/ 2069804 w 2069804"/>
              <a:gd name="connsiteY2" fmla="*/ 1041993 h 1041993"/>
              <a:gd name="connsiteX3" fmla="*/ 1396407 w 2069804"/>
              <a:gd name="connsiteY3" fmla="*/ 0 h 1041993"/>
              <a:gd name="connsiteX4" fmla="*/ 772632 w 2069804"/>
              <a:gd name="connsiteY4" fmla="*/ 1 h 1041993"/>
              <a:gd name="connsiteX0" fmla="*/ 751367 w 2069804"/>
              <a:gd name="connsiteY0" fmla="*/ 7089 h 1041993"/>
              <a:gd name="connsiteX1" fmla="*/ 0 w 2069804"/>
              <a:gd name="connsiteY1" fmla="*/ 1041992 h 1041993"/>
              <a:gd name="connsiteX2" fmla="*/ 2069804 w 2069804"/>
              <a:gd name="connsiteY2" fmla="*/ 1041993 h 1041993"/>
              <a:gd name="connsiteX3" fmla="*/ 1396407 w 2069804"/>
              <a:gd name="connsiteY3" fmla="*/ 0 h 1041993"/>
              <a:gd name="connsiteX4" fmla="*/ 751367 w 2069804"/>
              <a:gd name="connsiteY4" fmla="*/ 7089 h 1041993"/>
              <a:gd name="connsiteX0" fmla="*/ 744278 w 2069804"/>
              <a:gd name="connsiteY0" fmla="*/ 1 h 1041993"/>
              <a:gd name="connsiteX1" fmla="*/ 0 w 2069804"/>
              <a:gd name="connsiteY1" fmla="*/ 1041992 h 1041993"/>
              <a:gd name="connsiteX2" fmla="*/ 2069804 w 2069804"/>
              <a:gd name="connsiteY2" fmla="*/ 1041993 h 1041993"/>
              <a:gd name="connsiteX3" fmla="*/ 1396407 w 2069804"/>
              <a:gd name="connsiteY3" fmla="*/ 0 h 1041993"/>
              <a:gd name="connsiteX4" fmla="*/ 744278 w 2069804"/>
              <a:gd name="connsiteY4" fmla="*/ 1 h 1041993"/>
              <a:gd name="connsiteX0" fmla="*/ 744278 w 2069804"/>
              <a:gd name="connsiteY0" fmla="*/ 0 h 1041992"/>
              <a:gd name="connsiteX1" fmla="*/ 0 w 2069804"/>
              <a:gd name="connsiteY1" fmla="*/ 1041991 h 1041992"/>
              <a:gd name="connsiteX2" fmla="*/ 2069804 w 2069804"/>
              <a:gd name="connsiteY2" fmla="*/ 1041992 h 1041992"/>
              <a:gd name="connsiteX3" fmla="*/ 1424760 w 2069804"/>
              <a:gd name="connsiteY3" fmla="*/ 7087 h 1041992"/>
              <a:gd name="connsiteX4" fmla="*/ 744278 w 2069804"/>
              <a:gd name="connsiteY4" fmla="*/ 0 h 1041992"/>
              <a:gd name="connsiteX0" fmla="*/ 744278 w 2069804"/>
              <a:gd name="connsiteY0" fmla="*/ 14179 h 1056171"/>
              <a:gd name="connsiteX1" fmla="*/ 0 w 2069804"/>
              <a:gd name="connsiteY1" fmla="*/ 1056170 h 1056171"/>
              <a:gd name="connsiteX2" fmla="*/ 2069804 w 2069804"/>
              <a:gd name="connsiteY2" fmla="*/ 1056171 h 1056171"/>
              <a:gd name="connsiteX3" fmla="*/ 1424760 w 2069804"/>
              <a:gd name="connsiteY3" fmla="*/ 0 h 1056171"/>
              <a:gd name="connsiteX4" fmla="*/ 744278 w 2069804"/>
              <a:gd name="connsiteY4" fmla="*/ 14179 h 1056171"/>
              <a:gd name="connsiteX0" fmla="*/ 772632 w 2069804"/>
              <a:gd name="connsiteY0" fmla="*/ 3 h 1056171"/>
              <a:gd name="connsiteX1" fmla="*/ 0 w 2069804"/>
              <a:gd name="connsiteY1" fmla="*/ 1056170 h 1056171"/>
              <a:gd name="connsiteX2" fmla="*/ 2069804 w 2069804"/>
              <a:gd name="connsiteY2" fmla="*/ 1056171 h 1056171"/>
              <a:gd name="connsiteX3" fmla="*/ 1424760 w 2069804"/>
              <a:gd name="connsiteY3" fmla="*/ 0 h 1056171"/>
              <a:gd name="connsiteX4" fmla="*/ 772632 w 2069804"/>
              <a:gd name="connsiteY4" fmla="*/ 3 h 105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804" h="1056171">
                <a:moveTo>
                  <a:pt x="772632" y="3"/>
                </a:moveTo>
                <a:lnTo>
                  <a:pt x="0" y="1056170"/>
                </a:lnTo>
                <a:lnTo>
                  <a:pt x="2069804" y="1056171"/>
                </a:lnTo>
                <a:lnTo>
                  <a:pt x="1424760" y="0"/>
                </a:lnTo>
                <a:lnTo>
                  <a:pt x="772632" y="3"/>
                </a:lnTo>
                <a:close/>
              </a:path>
            </a:pathLst>
          </a:custGeom>
          <a:solidFill>
            <a:srgbClr val="05FF2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60602" y="3505200"/>
            <a:ext cx="2083979" cy="1063257"/>
          </a:xfrm>
          <a:custGeom>
            <a:avLst/>
            <a:gdLst>
              <a:gd name="connsiteX0" fmla="*/ 1559442 w 2133600"/>
              <a:gd name="connsiteY0" fmla="*/ 14177 h 1056168"/>
              <a:gd name="connsiteX1" fmla="*/ 0 w 2133600"/>
              <a:gd name="connsiteY1" fmla="*/ 1056168 h 1056168"/>
              <a:gd name="connsiteX2" fmla="*/ 1850065 w 2133600"/>
              <a:gd name="connsiteY2" fmla="*/ 1056168 h 1056168"/>
              <a:gd name="connsiteX3" fmla="*/ 2133600 w 2133600"/>
              <a:gd name="connsiteY3" fmla="*/ 0 h 1056168"/>
              <a:gd name="connsiteX4" fmla="*/ 1708297 w 2133600"/>
              <a:gd name="connsiteY4" fmla="*/ 0 h 1056168"/>
              <a:gd name="connsiteX5" fmla="*/ 1559442 w 2133600"/>
              <a:gd name="connsiteY5" fmla="*/ 14177 h 1056168"/>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708297 w 2133600"/>
              <a:gd name="connsiteY4" fmla="*/ 0 h 1063257"/>
              <a:gd name="connsiteX5" fmla="*/ 1559442 w 2133600"/>
              <a:gd name="connsiteY5" fmla="*/ 14177 h 1063257"/>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559442 w 2133600"/>
              <a:gd name="connsiteY4" fmla="*/ 14177 h 1063257"/>
              <a:gd name="connsiteX0" fmla="*/ 1559442 w 2232837"/>
              <a:gd name="connsiteY0" fmla="*/ 0 h 1049080"/>
              <a:gd name="connsiteX1" fmla="*/ 0 w 2232837"/>
              <a:gd name="connsiteY1" fmla="*/ 1041991 h 1049080"/>
              <a:gd name="connsiteX2" fmla="*/ 2048539 w 2232837"/>
              <a:gd name="connsiteY2" fmla="*/ 1049080 h 1049080"/>
              <a:gd name="connsiteX3" fmla="*/ 2232837 w 2232837"/>
              <a:gd name="connsiteY3" fmla="*/ 14177 h 1049080"/>
              <a:gd name="connsiteX4" fmla="*/ 1559442 w 2232837"/>
              <a:gd name="connsiteY4" fmla="*/ 0 h 1049080"/>
              <a:gd name="connsiteX0" fmla="*/ 1559442 w 2225748"/>
              <a:gd name="connsiteY0" fmla="*/ 14177 h 1063257"/>
              <a:gd name="connsiteX1" fmla="*/ 0 w 2225748"/>
              <a:gd name="connsiteY1" fmla="*/ 1056168 h 1063257"/>
              <a:gd name="connsiteX2" fmla="*/ 2048539 w 2225748"/>
              <a:gd name="connsiteY2" fmla="*/ 1063257 h 1063257"/>
              <a:gd name="connsiteX3" fmla="*/ 2225748 w 2225748"/>
              <a:gd name="connsiteY3" fmla="*/ 0 h 1063257"/>
              <a:gd name="connsiteX4" fmla="*/ 1559442 w 2225748"/>
              <a:gd name="connsiteY4" fmla="*/ 14177 h 1063257"/>
              <a:gd name="connsiteX0" fmla="*/ 1580707 w 2225748"/>
              <a:gd name="connsiteY0" fmla="*/ 0 h 1070346"/>
              <a:gd name="connsiteX1" fmla="*/ 0 w 2225748"/>
              <a:gd name="connsiteY1" fmla="*/ 1063257 h 1070346"/>
              <a:gd name="connsiteX2" fmla="*/ 2048539 w 2225748"/>
              <a:gd name="connsiteY2" fmla="*/ 1070346 h 1070346"/>
              <a:gd name="connsiteX3" fmla="*/ 2225748 w 2225748"/>
              <a:gd name="connsiteY3" fmla="*/ 7089 h 1070346"/>
              <a:gd name="connsiteX4" fmla="*/ 1580707 w 2225748"/>
              <a:gd name="connsiteY4" fmla="*/ 0 h 1070346"/>
              <a:gd name="connsiteX0" fmla="*/ 1531088 w 2176129"/>
              <a:gd name="connsiteY0" fmla="*/ 0 h 1070346"/>
              <a:gd name="connsiteX1" fmla="*/ 0 w 2176129"/>
              <a:gd name="connsiteY1" fmla="*/ 1070345 h 1070346"/>
              <a:gd name="connsiteX2" fmla="*/ 1998920 w 2176129"/>
              <a:gd name="connsiteY2" fmla="*/ 1070346 h 1070346"/>
              <a:gd name="connsiteX3" fmla="*/ 2176129 w 2176129"/>
              <a:gd name="connsiteY3" fmla="*/ 7089 h 1070346"/>
              <a:gd name="connsiteX4" fmla="*/ 1531088 w 2176129"/>
              <a:gd name="connsiteY4" fmla="*/ 0 h 1070346"/>
              <a:gd name="connsiteX0" fmla="*/ 1566530 w 2211571"/>
              <a:gd name="connsiteY0" fmla="*/ 0 h 1070346"/>
              <a:gd name="connsiteX1" fmla="*/ 0 w 2211571"/>
              <a:gd name="connsiteY1" fmla="*/ 1070345 h 1070346"/>
              <a:gd name="connsiteX2" fmla="*/ 2034362 w 2211571"/>
              <a:gd name="connsiteY2" fmla="*/ 1070346 h 1070346"/>
              <a:gd name="connsiteX3" fmla="*/ 2211571 w 2211571"/>
              <a:gd name="connsiteY3" fmla="*/ 7089 h 1070346"/>
              <a:gd name="connsiteX4" fmla="*/ 1566530 w 2211571"/>
              <a:gd name="connsiteY4" fmla="*/ 0 h 1070346"/>
              <a:gd name="connsiteX0" fmla="*/ 1566530 w 2211571"/>
              <a:gd name="connsiteY0" fmla="*/ 0 h 1070345"/>
              <a:gd name="connsiteX1" fmla="*/ 0 w 2211571"/>
              <a:gd name="connsiteY1" fmla="*/ 1070345 h 1070345"/>
              <a:gd name="connsiteX2" fmla="*/ 2055627 w 2211571"/>
              <a:gd name="connsiteY2" fmla="*/ 1063257 h 1070345"/>
              <a:gd name="connsiteX3" fmla="*/ 2211571 w 2211571"/>
              <a:gd name="connsiteY3" fmla="*/ 7089 h 1070345"/>
              <a:gd name="connsiteX4" fmla="*/ 1566530 w 2211571"/>
              <a:gd name="connsiteY4" fmla="*/ 0 h 1070345"/>
              <a:gd name="connsiteX0" fmla="*/ 1580707 w 2225748"/>
              <a:gd name="connsiteY0" fmla="*/ 0 h 1063257"/>
              <a:gd name="connsiteX1" fmla="*/ 0 w 2225748"/>
              <a:gd name="connsiteY1" fmla="*/ 1063256 h 1063257"/>
              <a:gd name="connsiteX2" fmla="*/ 2069804 w 2225748"/>
              <a:gd name="connsiteY2" fmla="*/ 1063257 h 1063257"/>
              <a:gd name="connsiteX3" fmla="*/ 2225748 w 2225748"/>
              <a:gd name="connsiteY3" fmla="*/ 7089 h 1063257"/>
              <a:gd name="connsiteX4" fmla="*/ 1580707 w 2225748"/>
              <a:gd name="connsiteY4" fmla="*/ 0 h 1063257"/>
              <a:gd name="connsiteX0" fmla="*/ 1580707 w 2261189"/>
              <a:gd name="connsiteY0" fmla="*/ 0 h 1063257"/>
              <a:gd name="connsiteX1" fmla="*/ 0 w 2261189"/>
              <a:gd name="connsiteY1" fmla="*/ 1063256 h 1063257"/>
              <a:gd name="connsiteX2" fmla="*/ 2069804 w 2261189"/>
              <a:gd name="connsiteY2" fmla="*/ 1063257 h 1063257"/>
              <a:gd name="connsiteX3" fmla="*/ 2261189 w 2261189"/>
              <a:gd name="connsiteY3" fmla="*/ 14177 h 1063257"/>
              <a:gd name="connsiteX4" fmla="*/ 1580707 w 2261189"/>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14177 h 1063257"/>
              <a:gd name="connsiteX4" fmla="*/ 1580707 w 2225747"/>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580707 w 2225747"/>
              <a:gd name="connsiteY4" fmla="*/ 0 h 1063257"/>
              <a:gd name="connsiteX0" fmla="*/ 1325526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325526 w 2225747"/>
              <a:gd name="connsiteY4" fmla="*/ 0 h 1063257"/>
              <a:gd name="connsiteX0" fmla="*/ 1325526 w 2069804"/>
              <a:gd name="connsiteY0" fmla="*/ 0 h 1063257"/>
              <a:gd name="connsiteX1" fmla="*/ 0 w 2069804"/>
              <a:gd name="connsiteY1" fmla="*/ 1063256 h 1063257"/>
              <a:gd name="connsiteX2" fmla="*/ 2069804 w 2069804"/>
              <a:gd name="connsiteY2" fmla="*/ 1063257 h 1063257"/>
              <a:gd name="connsiteX3" fmla="*/ 2027272 w 2069804"/>
              <a:gd name="connsiteY3" fmla="*/ 0 h 1063257"/>
              <a:gd name="connsiteX4" fmla="*/ 1325526 w 2069804"/>
              <a:gd name="connsiteY4" fmla="*/ 0 h 1063257"/>
              <a:gd name="connsiteX0" fmla="*/ 1325526 w 2069804"/>
              <a:gd name="connsiteY0" fmla="*/ 0 h 1063257"/>
              <a:gd name="connsiteX1" fmla="*/ 0 w 2069804"/>
              <a:gd name="connsiteY1" fmla="*/ 1063256 h 1063257"/>
              <a:gd name="connsiteX2" fmla="*/ 2069804 w 2069804"/>
              <a:gd name="connsiteY2" fmla="*/ 1063257 h 1063257"/>
              <a:gd name="connsiteX3" fmla="*/ 1991830 w 2069804"/>
              <a:gd name="connsiteY3" fmla="*/ 0 h 1063257"/>
              <a:gd name="connsiteX4" fmla="*/ 1325526 w 2069804"/>
              <a:gd name="connsiteY4" fmla="*/ 0 h 1063257"/>
              <a:gd name="connsiteX0" fmla="*/ 1417675 w 2161953"/>
              <a:gd name="connsiteY0" fmla="*/ 0 h 1063257"/>
              <a:gd name="connsiteX1" fmla="*/ 0 w 2161953"/>
              <a:gd name="connsiteY1" fmla="*/ 1063256 h 1063257"/>
              <a:gd name="connsiteX2" fmla="*/ 2161953 w 2161953"/>
              <a:gd name="connsiteY2" fmla="*/ 1063257 h 1063257"/>
              <a:gd name="connsiteX3" fmla="*/ 2083979 w 2161953"/>
              <a:gd name="connsiteY3" fmla="*/ 0 h 1063257"/>
              <a:gd name="connsiteX4" fmla="*/ 1417675 w 2161953"/>
              <a:gd name="connsiteY4" fmla="*/ 0 h 1063257"/>
              <a:gd name="connsiteX0" fmla="*/ 1417675 w 2083979"/>
              <a:gd name="connsiteY0" fmla="*/ 0 h 1063257"/>
              <a:gd name="connsiteX1" fmla="*/ 0 w 2083979"/>
              <a:gd name="connsiteY1" fmla="*/ 1063256 h 1063257"/>
              <a:gd name="connsiteX2" fmla="*/ 2055627 w 2083979"/>
              <a:gd name="connsiteY2" fmla="*/ 1063257 h 1063257"/>
              <a:gd name="connsiteX3" fmla="*/ 2083979 w 2083979"/>
              <a:gd name="connsiteY3" fmla="*/ 0 h 1063257"/>
              <a:gd name="connsiteX4" fmla="*/ 1417675 w 2083979"/>
              <a:gd name="connsiteY4" fmla="*/ 0 h 1063257"/>
              <a:gd name="connsiteX0" fmla="*/ 1417675 w 2083979"/>
              <a:gd name="connsiteY0" fmla="*/ 0 h 1063257"/>
              <a:gd name="connsiteX1" fmla="*/ 0 w 2083979"/>
              <a:gd name="connsiteY1" fmla="*/ 1063256 h 1063257"/>
              <a:gd name="connsiteX2" fmla="*/ 2076892 w 2083979"/>
              <a:gd name="connsiteY2" fmla="*/ 1063257 h 1063257"/>
              <a:gd name="connsiteX3" fmla="*/ 2083979 w 2083979"/>
              <a:gd name="connsiteY3" fmla="*/ 0 h 1063257"/>
              <a:gd name="connsiteX4" fmla="*/ 1417675 w 2083979"/>
              <a:gd name="connsiteY4" fmla="*/ 0 h 106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979" h="1063257">
                <a:moveTo>
                  <a:pt x="1417675" y="0"/>
                </a:moveTo>
                <a:lnTo>
                  <a:pt x="0" y="1063256"/>
                </a:lnTo>
                <a:lnTo>
                  <a:pt x="2076892" y="1063257"/>
                </a:lnTo>
                <a:cubicBezTo>
                  <a:pt x="2079254" y="708838"/>
                  <a:pt x="2081617" y="354419"/>
                  <a:pt x="2083979" y="0"/>
                </a:cubicBezTo>
                <a:lnTo>
                  <a:pt x="1417675" y="0"/>
                </a:lnTo>
                <a:close/>
              </a:path>
            </a:pathLst>
          </a:custGeom>
          <a:solidFill>
            <a:srgbClr val="05FF2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8"/>
          <a:stretch>
            <a:fillRect/>
          </a:stretch>
        </p:blipFill>
        <p:spPr>
          <a:xfrm>
            <a:off x="4267200" y="251106"/>
            <a:ext cx="1392129" cy="1120494"/>
          </a:xfrm>
          <a:prstGeom prst="rect">
            <a:avLst/>
          </a:prstGeom>
        </p:spPr>
      </p:pic>
      <p:sp>
        <p:nvSpPr>
          <p:cNvPr id="16" name="TextBox 15"/>
          <p:cNvSpPr txBox="1"/>
          <p:nvPr/>
        </p:nvSpPr>
        <p:spPr>
          <a:xfrm>
            <a:off x="3237235" y="6087854"/>
            <a:ext cx="572765" cy="707886"/>
          </a:xfrm>
          <a:prstGeom prst="rect">
            <a:avLst/>
          </a:prstGeom>
          <a:noFill/>
        </p:spPr>
        <p:txBody>
          <a:bodyPr wrap="square" rtlCol="0">
            <a:spAutoFit/>
          </a:bodyPr>
          <a:lstStyle/>
          <a:p>
            <a:r>
              <a:rPr lang="en-US" sz="4000" dirty="0" smtClean="0">
                <a:latin typeface="Times New Roman"/>
                <a:cs typeface="Times New Roman"/>
              </a:rPr>
              <a:t>A</a:t>
            </a:r>
            <a:endParaRPr lang="en-US" sz="4000" dirty="0">
              <a:latin typeface="Times New Roman"/>
              <a:cs typeface="Times New Roman"/>
            </a:endParaRPr>
          </a:p>
        </p:txBody>
      </p:sp>
      <p:sp>
        <p:nvSpPr>
          <p:cNvPr id="17" name="TextBox 16"/>
          <p:cNvSpPr txBox="1"/>
          <p:nvPr/>
        </p:nvSpPr>
        <p:spPr>
          <a:xfrm>
            <a:off x="5486400" y="6087854"/>
            <a:ext cx="572765" cy="707886"/>
          </a:xfrm>
          <a:prstGeom prst="rect">
            <a:avLst/>
          </a:prstGeom>
          <a:noFill/>
        </p:spPr>
        <p:txBody>
          <a:bodyPr wrap="square" rtlCol="0">
            <a:spAutoFit/>
          </a:bodyPr>
          <a:lstStyle/>
          <a:p>
            <a:r>
              <a:rPr lang="en-US" sz="4000" dirty="0">
                <a:latin typeface="Times New Roman"/>
                <a:cs typeface="Times New Roman"/>
              </a:rPr>
              <a:t>B</a:t>
            </a:r>
          </a:p>
        </p:txBody>
      </p:sp>
      <p:sp>
        <p:nvSpPr>
          <p:cNvPr id="18" name="TextBox 17"/>
          <p:cNvSpPr txBox="1"/>
          <p:nvPr/>
        </p:nvSpPr>
        <p:spPr>
          <a:xfrm>
            <a:off x="914400" y="6087854"/>
            <a:ext cx="572765" cy="707886"/>
          </a:xfrm>
          <a:prstGeom prst="rect">
            <a:avLst/>
          </a:prstGeom>
          <a:noFill/>
        </p:spPr>
        <p:txBody>
          <a:bodyPr wrap="square" rtlCol="0">
            <a:spAutoFit/>
          </a:bodyPr>
          <a:lstStyle/>
          <a:p>
            <a:r>
              <a:rPr lang="en-US" sz="4000" dirty="0" smtClean="0">
                <a:latin typeface="Times New Roman"/>
                <a:cs typeface="Times New Roman"/>
              </a:rPr>
              <a:t>C</a:t>
            </a:r>
            <a:endParaRPr lang="en-US" sz="4000" dirty="0">
              <a:latin typeface="Times New Roman"/>
              <a:cs typeface="Times New Roman"/>
            </a:endParaRPr>
          </a:p>
        </p:txBody>
      </p:sp>
      <p:sp>
        <p:nvSpPr>
          <p:cNvPr id="19" name="TextBox 18"/>
          <p:cNvSpPr txBox="1"/>
          <p:nvPr/>
        </p:nvSpPr>
        <p:spPr>
          <a:xfrm>
            <a:off x="7656835" y="6087854"/>
            <a:ext cx="572765" cy="707886"/>
          </a:xfrm>
          <a:prstGeom prst="rect">
            <a:avLst/>
          </a:prstGeom>
          <a:noFill/>
        </p:spPr>
        <p:txBody>
          <a:bodyPr wrap="square" rtlCol="0">
            <a:spAutoFit/>
          </a:bodyPr>
          <a:lstStyle/>
          <a:p>
            <a:r>
              <a:rPr lang="en-US" sz="4000" dirty="0" smtClean="0">
                <a:latin typeface="Times New Roman"/>
                <a:cs typeface="Times New Roman"/>
              </a:rPr>
              <a:t>D</a:t>
            </a:r>
            <a:endParaRPr lang="en-US" sz="4000" dirty="0">
              <a:latin typeface="Times New Roman"/>
              <a:cs typeface="Times New Roman"/>
            </a:endParaRPr>
          </a:p>
        </p:txBody>
      </p:sp>
    </p:spTree>
    <p:extLst>
      <p:ext uri="{BB962C8B-B14F-4D97-AF65-F5344CB8AC3E}">
        <p14:creationId xmlns:p14="http://schemas.microsoft.com/office/powerpoint/2010/main" xmlns="" val="24870027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570037"/>
            <a:ext cx="8229600" cy="4525963"/>
          </a:xfrm>
        </p:spPr>
        <p:txBody>
          <a:bodyPr/>
          <a:lstStyle/>
          <a:p>
            <a:endParaRPr 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6200" y="1600200"/>
            <a:ext cx="8839200" cy="248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4623256" y="4509139"/>
            <a:ext cx="2151456" cy="171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2406368" y="4516343"/>
            <a:ext cx="2151456" cy="171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159488" y="4523315"/>
            <a:ext cx="2175721" cy="171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6812792" y="4519529"/>
            <a:ext cx="2143368" cy="1714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Freeform 3"/>
          <p:cNvSpPr/>
          <p:nvPr/>
        </p:nvSpPr>
        <p:spPr>
          <a:xfrm>
            <a:off x="212653" y="3508743"/>
            <a:ext cx="2225747" cy="1063257"/>
          </a:xfrm>
          <a:custGeom>
            <a:avLst/>
            <a:gdLst>
              <a:gd name="connsiteX0" fmla="*/ 1559442 w 2133600"/>
              <a:gd name="connsiteY0" fmla="*/ 14177 h 1056168"/>
              <a:gd name="connsiteX1" fmla="*/ 0 w 2133600"/>
              <a:gd name="connsiteY1" fmla="*/ 1056168 h 1056168"/>
              <a:gd name="connsiteX2" fmla="*/ 1850065 w 2133600"/>
              <a:gd name="connsiteY2" fmla="*/ 1056168 h 1056168"/>
              <a:gd name="connsiteX3" fmla="*/ 2133600 w 2133600"/>
              <a:gd name="connsiteY3" fmla="*/ 0 h 1056168"/>
              <a:gd name="connsiteX4" fmla="*/ 1708297 w 2133600"/>
              <a:gd name="connsiteY4" fmla="*/ 0 h 1056168"/>
              <a:gd name="connsiteX5" fmla="*/ 1559442 w 2133600"/>
              <a:gd name="connsiteY5" fmla="*/ 14177 h 1056168"/>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708297 w 2133600"/>
              <a:gd name="connsiteY4" fmla="*/ 0 h 1063257"/>
              <a:gd name="connsiteX5" fmla="*/ 1559442 w 2133600"/>
              <a:gd name="connsiteY5" fmla="*/ 14177 h 1063257"/>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559442 w 2133600"/>
              <a:gd name="connsiteY4" fmla="*/ 14177 h 1063257"/>
              <a:gd name="connsiteX0" fmla="*/ 1559442 w 2232837"/>
              <a:gd name="connsiteY0" fmla="*/ 0 h 1049080"/>
              <a:gd name="connsiteX1" fmla="*/ 0 w 2232837"/>
              <a:gd name="connsiteY1" fmla="*/ 1041991 h 1049080"/>
              <a:gd name="connsiteX2" fmla="*/ 2048539 w 2232837"/>
              <a:gd name="connsiteY2" fmla="*/ 1049080 h 1049080"/>
              <a:gd name="connsiteX3" fmla="*/ 2232837 w 2232837"/>
              <a:gd name="connsiteY3" fmla="*/ 14177 h 1049080"/>
              <a:gd name="connsiteX4" fmla="*/ 1559442 w 2232837"/>
              <a:gd name="connsiteY4" fmla="*/ 0 h 1049080"/>
              <a:gd name="connsiteX0" fmla="*/ 1559442 w 2225748"/>
              <a:gd name="connsiteY0" fmla="*/ 14177 h 1063257"/>
              <a:gd name="connsiteX1" fmla="*/ 0 w 2225748"/>
              <a:gd name="connsiteY1" fmla="*/ 1056168 h 1063257"/>
              <a:gd name="connsiteX2" fmla="*/ 2048539 w 2225748"/>
              <a:gd name="connsiteY2" fmla="*/ 1063257 h 1063257"/>
              <a:gd name="connsiteX3" fmla="*/ 2225748 w 2225748"/>
              <a:gd name="connsiteY3" fmla="*/ 0 h 1063257"/>
              <a:gd name="connsiteX4" fmla="*/ 1559442 w 2225748"/>
              <a:gd name="connsiteY4" fmla="*/ 14177 h 1063257"/>
              <a:gd name="connsiteX0" fmla="*/ 1580707 w 2225748"/>
              <a:gd name="connsiteY0" fmla="*/ 0 h 1070346"/>
              <a:gd name="connsiteX1" fmla="*/ 0 w 2225748"/>
              <a:gd name="connsiteY1" fmla="*/ 1063257 h 1070346"/>
              <a:gd name="connsiteX2" fmla="*/ 2048539 w 2225748"/>
              <a:gd name="connsiteY2" fmla="*/ 1070346 h 1070346"/>
              <a:gd name="connsiteX3" fmla="*/ 2225748 w 2225748"/>
              <a:gd name="connsiteY3" fmla="*/ 7089 h 1070346"/>
              <a:gd name="connsiteX4" fmla="*/ 1580707 w 2225748"/>
              <a:gd name="connsiteY4" fmla="*/ 0 h 1070346"/>
              <a:gd name="connsiteX0" fmla="*/ 1531088 w 2176129"/>
              <a:gd name="connsiteY0" fmla="*/ 0 h 1070346"/>
              <a:gd name="connsiteX1" fmla="*/ 0 w 2176129"/>
              <a:gd name="connsiteY1" fmla="*/ 1070345 h 1070346"/>
              <a:gd name="connsiteX2" fmla="*/ 1998920 w 2176129"/>
              <a:gd name="connsiteY2" fmla="*/ 1070346 h 1070346"/>
              <a:gd name="connsiteX3" fmla="*/ 2176129 w 2176129"/>
              <a:gd name="connsiteY3" fmla="*/ 7089 h 1070346"/>
              <a:gd name="connsiteX4" fmla="*/ 1531088 w 2176129"/>
              <a:gd name="connsiteY4" fmla="*/ 0 h 1070346"/>
              <a:gd name="connsiteX0" fmla="*/ 1566530 w 2211571"/>
              <a:gd name="connsiteY0" fmla="*/ 0 h 1070346"/>
              <a:gd name="connsiteX1" fmla="*/ 0 w 2211571"/>
              <a:gd name="connsiteY1" fmla="*/ 1070345 h 1070346"/>
              <a:gd name="connsiteX2" fmla="*/ 2034362 w 2211571"/>
              <a:gd name="connsiteY2" fmla="*/ 1070346 h 1070346"/>
              <a:gd name="connsiteX3" fmla="*/ 2211571 w 2211571"/>
              <a:gd name="connsiteY3" fmla="*/ 7089 h 1070346"/>
              <a:gd name="connsiteX4" fmla="*/ 1566530 w 2211571"/>
              <a:gd name="connsiteY4" fmla="*/ 0 h 1070346"/>
              <a:gd name="connsiteX0" fmla="*/ 1566530 w 2211571"/>
              <a:gd name="connsiteY0" fmla="*/ 0 h 1070345"/>
              <a:gd name="connsiteX1" fmla="*/ 0 w 2211571"/>
              <a:gd name="connsiteY1" fmla="*/ 1070345 h 1070345"/>
              <a:gd name="connsiteX2" fmla="*/ 2055627 w 2211571"/>
              <a:gd name="connsiteY2" fmla="*/ 1063257 h 1070345"/>
              <a:gd name="connsiteX3" fmla="*/ 2211571 w 2211571"/>
              <a:gd name="connsiteY3" fmla="*/ 7089 h 1070345"/>
              <a:gd name="connsiteX4" fmla="*/ 1566530 w 2211571"/>
              <a:gd name="connsiteY4" fmla="*/ 0 h 1070345"/>
              <a:gd name="connsiteX0" fmla="*/ 1580707 w 2225748"/>
              <a:gd name="connsiteY0" fmla="*/ 0 h 1063257"/>
              <a:gd name="connsiteX1" fmla="*/ 0 w 2225748"/>
              <a:gd name="connsiteY1" fmla="*/ 1063256 h 1063257"/>
              <a:gd name="connsiteX2" fmla="*/ 2069804 w 2225748"/>
              <a:gd name="connsiteY2" fmla="*/ 1063257 h 1063257"/>
              <a:gd name="connsiteX3" fmla="*/ 2225748 w 2225748"/>
              <a:gd name="connsiteY3" fmla="*/ 7089 h 1063257"/>
              <a:gd name="connsiteX4" fmla="*/ 1580707 w 2225748"/>
              <a:gd name="connsiteY4" fmla="*/ 0 h 1063257"/>
              <a:gd name="connsiteX0" fmla="*/ 1580707 w 2261189"/>
              <a:gd name="connsiteY0" fmla="*/ 0 h 1063257"/>
              <a:gd name="connsiteX1" fmla="*/ 0 w 2261189"/>
              <a:gd name="connsiteY1" fmla="*/ 1063256 h 1063257"/>
              <a:gd name="connsiteX2" fmla="*/ 2069804 w 2261189"/>
              <a:gd name="connsiteY2" fmla="*/ 1063257 h 1063257"/>
              <a:gd name="connsiteX3" fmla="*/ 2261189 w 2261189"/>
              <a:gd name="connsiteY3" fmla="*/ 14177 h 1063257"/>
              <a:gd name="connsiteX4" fmla="*/ 1580707 w 2261189"/>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14177 h 1063257"/>
              <a:gd name="connsiteX4" fmla="*/ 1580707 w 2225747"/>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580707 w 2225747"/>
              <a:gd name="connsiteY4" fmla="*/ 0 h 106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747" h="1063257">
                <a:moveTo>
                  <a:pt x="1580707" y="0"/>
                </a:moveTo>
                <a:lnTo>
                  <a:pt x="0" y="1063256"/>
                </a:lnTo>
                <a:lnTo>
                  <a:pt x="2069804" y="1063257"/>
                </a:lnTo>
                <a:lnTo>
                  <a:pt x="2225747" y="0"/>
                </a:lnTo>
                <a:lnTo>
                  <a:pt x="1580707" y="0"/>
                </a:lnTo>
                <a:close/>
              </a:path>
            </a:pathLst>
          </a:custGeom>
          <a:solidFill>
            <a:srgbClr val="05FF2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845596" y="3512288"/>
            <a:ext cx="2069804" cy="1056169"/>
          </a:xfrm>
          <a:custGeom>
            <a:avLst/>
            <a:gdLst>
              <a:gd name="connsiteX0" fmla="*/ 1559442 w 2133600"/>
              <a:gd name="connsiteY0" fmla="*/ 14177 h 1056168"/>
              <a:gd name="connsiteX1" fmla="*/ 0 w 2133600"/>
              <a:gd name="connsiteY1" fmla="*/ 1056168 h 1056168"/>
              <a:gd name="connsiteX2" fmla="*/ 1850065 w 2133600"/>
              <a:gd name="connsiteY2" fmla="*/ 1056168 h 1056168"/>
              <a:gd name="connsiteX3" fmla="*/ 2133600 w 2133600"/>
              <a:gd name="connsiteY3" fmla="*/ 0 h 1056168"/>
              <a:gd name="connsiteX4" fmla="*/ 1708297 w 2133600"/>
              <a:gd name="connsiteY4" fmla="*/ 0 h 1056168"/>
              <a:gd name="connsiteX5" fmla="*/ 1559442 w 2133600"/>
              <a:gd name="connsiteY5" fmla="*/ 14177 h 1056168"/>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708297 w 2133600"/>
              <a:gd name="connsiteY4" fmla="*/ 0 h 1063257"/>
              <a:gd name="connsiteX5" fmla="*/ 1559442 w 2133600"/>
              <a:gd name="connsiteY5" fmla="*/ 14177 h 1063257"/>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559442 w 2133600"/>
              <a:gd name="connsiteY4" fmla="*/ 14177 h 1063257"/>
              <a:gd name="connsiteX0" fmla="*/ 1559442 w 2232837"/>
              <a:gd name="connsiteY0" fmla="*/ 0 h 1049080"/>
              <a:gd name="connsiteX1" fmla="*/ 0 w 2232837"/>
              <a:gd name="connsiteY1" fmla="*/ 1041991 h 1049080"/>
              <a:gd name="connsiteX2" fmla="*/ 2048539 w 2232837"/>
              <a:gd name="connsiteY2" fmla="*/ 1049080 h 1049080"/>
              <a:gd name="connsiteX3" fmla="*/ 2232837 w 2232837"/>
              <a:gd name="connsiteY3" fmla="*/ 14177 h 1049080"/>
              <a:gd name="connsiteX4" fmla="*/ 1559442 w 2232837"/>
              <a:gd name="connsiteY4" fmla="*/ 0 h 1049080"/>
              <a:gd name="connsiteX0" fmla="*/ 1559442 w 2225748"/>
              <a:gd name="connsiteY0" fmla="*/ 14177 h 1063257"/>
              <a:gd name="connsiteX1" fmla="*/ 0 w 2225748"/>
              <a:gd name="connsiteY1" fmla="*/ 1056168 h 1063257"/>
              <a:gd name="connsiteX2" fmla="*/ 2048539 w 2225748"/>
              <a:gd name="connsiteY2" fmla="*/ 1063257 h 1063257"/>
              <a:gd name="connsiteX3" fmla="*/ 2225748 w 2225748"/>
              <a:gd name="connsiteY3" fmla="*/ 0 h 1063257"/>
              <a:gd name="connsiteX4" fmla="*/ 1559442 w 2225748"/>
              <a:gd name="connsiteY4" fmla="*/ 14177 h 1063257"/>
              <a:gd name="connsiteX0" fmla="*/ 1580707 w 2225748"/>
              <a:gd name="connsiteY0" fmla="*/ 0 h 1070346"/>
              <a:gd name="connsiteX1" fmla="*/ 0 w 2225748"/>
              <a:gd name="connsiteY1" fmla="*/ 1063257 h 1070346"/>
              <a:gd name="connsiteX2" fmla="*/ 2048539 w 2225748"/>
              <a:gd name="connsiteY2" fmla="*/ 1070346 h 1070346"/>
              <a:gd name="connsiteX3" fmla="*/ 2225748 w 2225748"/>
              <a:gd name="connsiteY3" fmla="*/ 7089 h 1070346"/>
              <a:gd name="connsiteX4" fmla="*/ 1580707 w 2225748"/>
              <a:gd name="connsiteY4" fmla="*/ 0 h 1070346"/>
              <a:gd name="connsiteX0" fmla="*/ 1531088 w 2176129"/>
              <a:gd name="connsiteY0" fmla="*/ 0 h 1070346"/>
              <a:gd name="connsiteX1" fmla="*/ 0 w 2176129"/>
              <a:gd name="connsiteY1" fmla="*/ 1070345 h 1070346"/>
              <a:gd name="connsiteX2" fmla="*/ 1998920 w 2176129"/>
              <a:gd name="connsiteY2" fmla="*/ 1070346 h 1070346"/>
              <a:gd name="connsiteX3" fmla="*/ 2176129 w 2176129"/>
              <a:gd name="connsiteY3" fmla="*/ 7089 h 1070346"/>
              <a:gd name="connsiteX4" fmla="*/ 1531088 w 2176129"/>
              <a:gd name="connsiteY4" fmla="*/ 0 h 1070346"/>
              <a:gd name="connsiteX0" fmla="*/ 1566530 w 2211571"/>
              <a:gd name="connsiteY0" fmla="*/ 0 h 1070346"/>
              <a:gd name="connsiteX1" fmla="*/ 0 w 2211571"/>
              <a:gd name="connsiteY1" fmla="*/ 1070345 h 1070346"/>
              <a:gd name="connsiteX2" fmla="*/ 2034362 w 2211571"/>
              <a:gd name="connsiteY2" fmla="*/ 1070346 h 1070346"/>
              <a:gd name="connsiteX3" fmla="*/ 2211571 w 2211571"/>
              <a:gd name="connsiteY3" fmla="*/ 7089 h 1070346"/>
              <a:gd name="connsiteX4" fmla="*/ 1566530 w 2211571"/>
              <a:gd name="connsiteY4" fmla="*/ 0 h 1070346"/>
              <a:gd name="connsiteX0" fmla="*/ 1566530 w 2211571"/>
              <a:gd name="connsiteY0" fmla="*/ 0 h 1070345"/>
              <a:gd name="connsiteX1" fmla="*/ 0 w 2211571"/>
              <a:gd name="connsiteY1" fmla="*/ 1070345 h 1070345"/>
              <a:gd name="connsiteX2" fmla="*/ 2055627 w 2211571"/>
              <a:gd name="connsiteY2" fmla="*/ 1063257 h 1070345"/>
              <a:gd name="connsiteX3" fmla="*/ 2211571 w 2211571"/>
              <a:gd name="connsiteY3" fmla="*/ 7089 h 1070345"/>
              <a:gd name="connsiteX4" fmla="*/ 1566530 w 2211571"/>
              <a:gd name="connsiteY4" fmla="*/ 0 h 1070345"/>
              <a:gd name="connsiteX0" fmla="*/ 1580707 w 2225748"/>
              <a:gd name="connsiteY0" fmla="*/ 0 h 1063257"/>
              <a:gd name="connsiteX1" fmla="*/ 0 w 2225748"/>
              <a:gd name="connsiteY1" fmla="*/ 1063256 h 1063257"/>
              <a:gd name="connsiteX2" fmla="*/ 2069804 w 2225748"/>
              <a:gd name="connsiteY2" fmla="*/ 1063257 h 1063257"/>
              <a:gd name="connsiteX3" fmla="*/ 2225748 w 2225748"/>
              <a:gd name="connsiteY3" fmla="*/ 7089 h 1063257"/>
              <a:gd name="connsiteX4" fmla="*/ 1580707 w 2225748"/>
              <a:gd name="connsiteY4" fmla="*/ 0 h 1063257"/>
              <a:gd name="connsiteX0" fmla="*/ 1580707 w 2261189"/>
              <a:gd name="connsiteY0" fmla="*/ 0 h 1063257"/>
              <a:gd name="connsiteX1" fmla="*/ 0 w 2261189"/>
              <a:gd name="connsiteY1" fmla="*/ 1063256 h 1063257"/>
              <a:gd name="connsiteX2" fmla="*/ 2069804 w 2261189"/>
              <a:gd name="connsiteY2" fmla="*/ 1063257 h 1063257"/>
              <a:gd name="connsiteX3" fmla="*/ 2261189 w 2261189"/>
              <a:gd name="connsiteY3" fmla="*/ 14177 h 1063257"/>
              <a:gd name="connsiteX4" fmla="*/ 1580707 w 2261189"/>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14177 h 1063257"/>
              <a:gd name="connsiteX4" fmla="*/ 1580707 w 2225747"/>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580707 w 2225747"/>
              <a:gd name="connsiteY4" fmla="*/ 0 h 1063257"/>
              <a:gd name="connsiteX0" fmla="*/ 694661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694661 w 2225747"/>
              <a:gd name="connsiteY4" fmla="*/ 0 h 1063257"/>
              <a:gd name="connsiteX0" fmla="*/ 652131 w 2225747"/>
              <a:gd name="connsiteY0" fmla="*/ 14177 h 1063257"/>
              <a:gd name="connsiteX1" fmla="*/ 0 w 2225747"/>
              <a:gd name="connsiteY1" fmla="*/ 1063256 h 1063257"/>
              <a:gd name="connsiteX2" fmla="*/ 2069804 w 2225747"/>
              <a:gd name="connsiteY2" fmla="*/ 1063257 h 1063257"/>
              <a:gd name="connsiteX3" fmla="*/ 2225747 w 2225747"/>
              <a:gd name="connsiteY3" fmla="*/ 0 h 1063257"/>
              <a:gd name="connsiteX4" fmla="*/ 652131 w 2225747"/>
              <a:gd name="connsiteY4" fmla="*/ 14177 h 1063257"/>
              <a:gd name="connsiteX0" fmla="*/ 652131 w 2069804"/>
              <a:gd name="connsiteY0" fmla="*/ 0 h 1049080"/>
              <a:gd name="connsiteX1" fmla="*/ 0 w 2069804"/>
              <a:gd name="connsiteY1" fmla="*/ 1049079 h 1049080"/>
              <a:gd name="connsiteX2" fmla="*/ 2069804 w 2069804"/>
              <a:gd name="connsiteY2" fmla="*/ 1049080 h 1049080"/>
              <a:gd name="connsiteX3" fmla="*/ 1325524 w 2069804"/>
              <a:gd name="connsiteY3" fmla="*/ 0 h 1049080"/>
              <a:gd name="connsiteX4" fmla="*/ 652131 w 2069804"/>
              <a:gd name="connsiteY4" fmla="*/ 0 h 1049080"/>
              <a:gd name="connsiteX0" fmla="*/ 652131 w 2069804"/>
              <a:gd name="connsiteY0" fmla="*/ 7089 h 1056169"/>
              <a:gd name="connsiteX1" fmla="*/ 0 w 2069804"/>
              <a:gd name="connsiteY1" fmla="*/ 1056168 h 1056169"/>
              <a:gd name="connsiteX2" fmla="*/ 2069804 w 2069804"/>
              <a:gd name="connsiteY2" fmla="*/ 1056169 h 1056169"/>
              <a:gd name="connsiteX3" fmla="*/ 1332612 w 2069804"/>
              <a:gd name="connsiteY3" fmla="*/ 0 h 1056169"/>
              <a:gd name="connsiteX4" fmla="*/ 652131 w 2069804"/>
              <a:gd name="connsiteY4" fmla="*/ 7089 h 105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804" h="1056169">
                <a:moveTo>
                  <a:pt x="652131" y="7089"/>
                </a:moveTo>
                <a:lnTo>
                  <a:pt x="0" y="1056168"/>
                </a:lnTo>
                <a:lnTo>
                  <a:pt x="2069804" y="1056169"/>
                </a:lnTo>
                <a:lnTo>
                  <a:pt x="1332612" y="0"/>
                </a:lnTo>
                <a:lnTo>
                  <a:pt x="652131" y="7089"/>
                </a:lnTo>
                <a:close/>
              </a:path>
            </a:pathLst>
          </a:custGeom>
          <a:solidFill>
            <a:srgbClr val="05FF2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438400" y="3512286"/>
            <a:ext cx="2069804" cy="1056171"/>
          </a:xfrm>
          <a:custGeom>
            <a:avLst/>
            <a:gdLst>
              <a:gd name="connsiteX0" fmla="*/ 1559442 w 2133600"/>
              <a:gd name="connsiteY0" fmla="*/ 14177 h 1056168"/>
              <a:gd name="connsiteX1" fmla="*/ 0 w 2133600"/>
              <a:gd name="connsiteY1" fmla="*/ 1056168 h 1056168"/>
              <a:gd name="connsiteX2" fmla="*/ 1850065 w 2133600"/>
              <a:gd name="connsiteY2" fmla="*/ 1056168 h 1056168"/>
              <a:gd name="connsiteX3" fmla="*/ 2133600 w 2133600"/>
              <a:gd name="connsiteY3" fmla="*/ 0 h 1056168"/>
              <a:gd name="connsiteX4" fmla="*/ 1708297 w 2133600"/>
              <a:gd name="connsiteY4" fmla="*/ 0 h 1056168"/>
              <a:gd name="connsiteX5" fmla="*/ 1559442 w 2133600"/>
              <a:gd name="connsiteY5" fmla="*/ 14177 h 1056168"/>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708297 w 2133600"/>
              <a:gd name="connsiteY4" fmla="*/ 0 h 1063257"/>
              <a:gd name="connsiteX5" fmla="*/ 1559442 w 2133600"/>
              <a:gd name="connsiteY5" fmla="*/ 14177 h 1063257"/>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559442 w 2133600"/>
              <a:gd name="connsiteY4" fmla="*/ 14177 h 1063257"/>
              <a:gd name="connsiteX0" fmla="*/ 1559442 w 2232837"/>
              <a:gd name="connsiteY0" fmla="*/ 0 h 1049080"/>
              <a:gd name="connsiteX1" fmla="*/ 0 w 2232837"/>
              <a:gd name="connsiteY1" fmla="*/ 1041991 h 1049080"/>
              <a:gd name="connsiteX2" fmla="*/ 2048539 w 2232837"/>
              <a:gd name="connsiteY2" fmla="*/ 1049080 h 1049080"/>
              <a:gd name="connsiteX3" fmla="*/ 2232837 w 2232837"/>
              <a:gd name="connsiteY3" fmla="*/ 14177 h 1049080"/>
              <a:gd name="connsiteX4" fmla="*/ 1559442 w 2232837"/>
              <a:gd name="connsiteY4" fmla="*/ 0 h 1049080"/>
              <a:gd name="connsiteX0" fmla="*/ 1559442 w 2225748"/>
              <a:gd name="connsiteY0" fmla="*/ 14177 h 1063257"/>
              <a:gd name="connsiteX1" fmla="*/ 0 w 2225748"/>
              <a:gd name="connsiteY1" fmla="*/ 1056168 h 1063257"/>
              <a:gd name="connsiteX2" fmla="*/ 2048539 w 2225748"/>
              <a:gd name="connsiteY2" fmla="*/ 1063257 h 1063257"/>
              <a:gd name="connsiteX3" fmla="*/ 2225748 w 2225748"/>
              <a:gd name="connsiteY3" fmla="*/ 0 h 1063257"/>
              <a:gd name="connsiteX4" fmla="*/ 1559442 w 2225748"/>
              <a:gd name="connsiteY4" fmla="*/ 14177 h 1063257"/>
              <a:gd name="connsiteX0" fmla="*/ 1580707 w 2225748"/>
              <a:gd name="connsiteY0" fmla="*/ 0 h 1070346"/>
              <a:gd name="connsiteX1" fmla="*/ 0 w 2225748"/>
              <a:gd name="connsiteY1" fmla="*/ 1063257 h 1070346"/>
              <a:gd name="connsiteX2" fmla="*/ 2048539 w 2225748"/>
              <a:gd name="connsiteY2" fmla="*/ 1070346 h 1070346"/>
              <a:gd name="connsiteX3" fmla="*/ 2225748 w 2225748"/>
              <a:gd name="connsiteY3" fmla="*/ 7089 h 1070346"/>
              <a:gd name="connsiteX4" fmla="*/ 1580707 w 2225748"/>
              <a:gd name="connsiteY4" fmla="*/ 0 h 1070346"/>
              <a:gd name="connsiteX0" fmla="*/ 1531088 w 2176129"/>
              <a:gd name="connsiteY0" fmla="*/ 0 h 1070346"/>
              <a:gd name="connsiteX1" fmla="*/ 0 w 2176129"/>
              <a:gd name="connsiteY1" fmla="*/ 1070345 h 1070346"/>
              <a:gd name="connsiteX2" fmla="*/ 1998920 w 2176129"/>
              <a:gd name="connsiteY2" fmla="*/ 1070346 h 1070346"/>
              <a:gd name="connsiteX3" fmla="*/ 2176129 w 2176129"/>
              <a:gd name="connsiteY3" fmla="*/ 7089 h 1070346"/>
              <a:gd name="connsiteX4" fmla="*/ 1531088 w 2176129"/>
              <a:gd name="connsiteY4" fmla="*/ 0 h 1070346"/>
              <a:gd name="connsiteX0" fmla="*/ 1566530 w 2211571"/>
              <a:gd name="connsiteY0" fmla="*/ 0 h 1070346"/>
              <a:gd name="connsiteX1" fmla="*/ 0 w 2211571"/>
              <a:gd name="connsiteY1" fmla="*/ 1070345 h 1070346"/>
              <a:gd name="connsiteX2" fmla="*/ 2034362 w 2211571"/>
              <a:gd name="connsiteY2" fmla="*/ 1070346 h 1070346"/>
              <a:gd name="connsiteX3" fmla="*/ 2211571 w 2211571"/>
              <a:gd name="connsiteY3" fmla="*/ 7089 h 1070346"/>
              <a:gd name="connsiteX4" fmla="*/ 1566530 w 2211571"/>
              <a:gd name="connsiteY4" fmla="*/ 0 h 1070346"/>
              <a:gd name="connsiteX0" fmla="*/ 1566530 w 2211571"/>
              <a:gd name="connsiteY0" fmla="*/ 0 h 1070345"/>
              <a:gd name="connsiteX1" fmla="*/ 0 w 2211571"/>
              <a:gd name="connsiteY1" fmla="*/ 1070345 h 1070345"/>
              <a:gd name="connsiteX2" fmla="*/ 2055627 w 2211571"/>
              <a:gd name="connsiteY2" fmla="*/ 1063257 h 1070345"/>
              <a:gd name="connsiteX3" fmla="*/ 2211571 w 2211571"/>
              <a:gd name="connsiteY3" fmla="*/ 7089 h 1070345"/>
              <a:gd name="connsiteX4" fmla="*/ 1566530 w 2211571"/>
              <a:gd name="connsiteY4" fmla="*/ 0 h 1070345"/>
              <a:gd name="connsiteX0" fmla="*/ 1580707 w 2225748"/>
              <a:gd name="connsiteY0" fmla="*/ 0 h 1063257"/>
              <a:gd name="connsiteX1" fmla="*/ 0 w 2225748"/>
              <a:gd name="connsiteY1" fmla="*/ 1063256 h 1063257"/>
              <a:gd name="connsiteX2" fmla="*/ 2069804 w 2225748"/>
              <a:gd name="connsiteY2" fmla="*/ 1063257 h 1063257"/>
              <a:gd name="connsiteX3" fmla="*/ 2225748 w 2225748"/>
              <a:gd name="connsiteY3" fmla="*/ 7089 h 1063257"/>
              <a:gd name="connsiteX4" fmla="*/ 1580707 w 2225748"/>
              <a:gd name="connsiteY4" fmla="*/ 0 h 1063257"/>
              <a:gd name="connsiteX0" fmla="*/ 1580707 w 2261189"/>
              <a:gd name="connsiteY0" fmla="*/ 0 h 1063257"/>
              <a:gd name="connsiteX1" fmla="*/ 0 w 2261189"/>
              <a:gd name="connsiteY1" fmla="*/ 1063256 h 1063257"/>
              <a:gd name="connsiteX2" fmla="*/ 2069804 w 2261189"/>
              <a:gd name="connsiteY2" fmla="*/ 1063257 h 1063257"/>
              <a:gd name="connsiteX3" fmla="*/ 2261189 w 2261189"/>
              <a:gd name="connsiteY3" fmla="*/ 14177 h 1063257"/>
              <a:gd name="connsiteX4" fmla="*/ 1580707 w 2261189"/>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14177 h 1063257"/>
              <a:gd name="connsiteX4" fmla="*/ 1580707 w 2225747"/>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580707 w 2225747"/>
              <a:gd name="connsiteY4" fmla="*/ 0 h 1063257"/>
              <a:gd name="connsiteX0" fmla="*/ 772632 w 2225747"/>
              <a:gd name="connsiteY0" fmla="*/ 21265 h 1063257"/>
              <a:gd name="connsiteX1" fmla="*/ 0 w 2225747"/>
              <a:gd name="connsiteY1" fmla="*/ 1063256 h 1063257"/>
              <a:gd name="connsiteX2" fmla="*/ 2069804 w 2225747"/>
              <a:gd name="connsiteY2" fmla="*/ 1063257 h 1063257"/>
              <a:gd name="connsiteX3" fmla="*/ 2225747 w 2225747"/>
              <a:gd name="connsiteY3" fmla="*/ 0 h 1063257"/>
              <a:gd name="connsiteX4" fmla="*/ 772632 w 2225747"/>
              <a:gd name="connsiteY4" fmla="*/ 21265 h 1063257"/>
              <a:gd name="connsiteX0" fmla="*/ 772632 w 2069804"/>
              <a:gd name="connsiteY0" fmla="*/ 0 h 1041992"/>
              <a:gd name="connsiteX1" fmla="*/ 0 w 2069804"/>
              <a:gd name="connsiteY1" fmla="*/ 1041991 h 1041992"/>
              <a:gd name="connsiteX2" fmla="*/ 2069804 w 2069804"/>
              <a:gd name="connsiteY2" fmla="*/ 1041992 h 1041992"/>
              <a:gd name="connsiteX3" fmla="*/ 1403496 w 2069804"/>
              <a:gd name="connsiteY3" fmla="*/ 7088 h 1041992"/>
              <a:gd name="connsiteX4" fmla="*/ 772632 w 2069804"/>
              <a:gd name="connsiteY4" fmla="*/ 0 h 1041992"/>
              <a:gd name="connsiteX0" fmla="*/ 772632 w 2069804"/>
              <a:gd name="connsiteY0" fmla="*/ 1 h 1041993"/>
              <a:gd name="connsiteX1" fmla="*/ 0 w 2069804"/>
              <a:gd name="connsiteY1" fmla="*/ 1041992 h 1041993"/>
              <a:gd name="connsiteX2" fmla="*/ 2069804 w 2069804"/>
              <a:gd name="connsiteY2" fmla="*/ 1041993 h 1041993"/>
              <a:gd name="connsiteX3" fmla="*/ 1446026 w 2069804"/>
              <a:gd name="connsiteY3" fmla="*/ 0 h 1041993"/>
              <a:gd name="connsiteX4" fmla="*/ 772632 w 2069804"/>
              <a:gd name="connsiteY4" fmla="*/ 1 h 1041993"/>
              <a:gd name="connsiteX0" fmla="*/ 772632 w 2069804"/>
              <a:gd name="connsiteY0" fmla="*/ 1 h 1041993"/>
              <a:gd name="connsiteX1" fmla="*/ 0 w 2069804"/>
              <a:gd name="connsiteY1" fmla="*/ 1041992 h 1041993"/>
              <a:gd name="connsiteX2" fmla="*/ 2069804 w 2069804"/>
              <a:gd name="connsiteY2" fmla="*/ 1041993 h 1041993"/>
              <a:gd name="connsiteX3" fmla="*/ 1396407 w 2069804"/>
              <a:gd name="connsiteY3" fmla="*/ 0 h 1041993"/>
              <a:gd name="connsiteX4" fmla="*/ 772632 w 2069804"/>
              <a:gd name="connsiteY4" fmla="*/ 1 h 1041993"/>
              <a:gd name="connsiteX0" fmla="*/ 751367 w 2069804"/>
              <a:gd name="connsiteY0" fmla="*/ 7089 h 1041993"/>
              <a:gd name="connsiteX1" fmla="*/ 0 w 2069804"/>
              <a:gd name="connsiteY1" fmla="*/ 1041992 h 1041993"/>
              <a:gd name="connsiteX2" fmla="*/ 2069804 w 2069804"/>
              <a:gd name="connsiteY2" fmla="*/ 1041993 h 1041993"/>
              <a:gd name="connsiteX3" fmla="*/ 1396407 w 2069804"/>
              <a:gd name="connsiteY3" fmla="*/ 0 h 1041993"/>
              <a:gd name="connsiteX4" fmla="*/ 751367 w 2069804"/>
              <a:gd name="connsiteY4" fmla="*/ 7089 h 1041993"/>
              <a:gd name="connsiteX0" fmla="*/ 744278 w 2069804"/>
              <a:gd name="connsiteY0" fmla="*/ 1 h 1041993"/>
              <a:gd name="connsiteX1" fmla="*/ 0 w 2069804"/>
              <a:gd name="connsiteY1" fmla="*/ 1041992 h 1041993"/>
              <a:gd name="connsiteX2" fmla="*/ 2069804 w 2069804"/>
              <a:gd name="connsiteY2" fmla="*/ 1041993 h 1041993"/>
              <a:gd name="connsiteX3" fmla="*/ 1396407 w 2069804"/>
              <a:gd name="connsiteY3" fmla="*/ 0 h 1041993"/>
              <a:gd name="connsiteX4" fmla="*/ 744278 w 2069804"/>
              <a:gd name="connsiteY4" fmla="*/ 1 h 1041993"/>
              <a:gd name="connsiteX0" fmla="*/ 744278 w 2069804"/>
              <a:gd name="connsiteY0" fmla="*/ 0 h 1041992"/>
              <a:gd name="connsiteX1" fmla="*/ 0 w 2069804"/>
              <a:gd name="connsiteY1" fmla="*/ 1041991 h 1041992"/>
              <a:gd name="connsiteX2" fmla="*/ 2069804 w 2069804"/>
              <a:gd name="connsiteY2" fmla="*/ 1041992 h 1041992"/>
              <a:gd name="connsiteX3" fmla="*/ 1424760 w 2069804"/>
              <a:gd name="connsiteY3" fmla="*/ 7087 h 1041992"/>
              <a:gd name="connsiteX4" fmla="*/ 744278 w 2069804"/>
              <a:gd name="connsiteY4" fmla="*/ 0 h 1041992"/>
              <a:gd name="connsiteX0" fmla="*/ 744278 w 2069804"/>
              <a:gd name="connsiteY0" fmla="*/ 14179 h 1056171"/>
              <a:gd name="connsiteX1" fmla="*/ 0 w 2069804"/>
              <a:gd name="connsiteY1" fmla="*/ 1056170 h 1056171"/>
              <a:gd name="connsiteX2" fmla="*/ 2069804 w 2069804"/>
              <a:gd name="connsiteY2" fmla="*/ 1056171 h 1056171"/>
              <a:gd name="connsiteX3" fmla="*/ 1424760 w 2069804"/>
              <a:gd name="connsiteY3" fmla="*/ 0 h 1056171"/>
              <a:gd name="connsiteX4" fmla="*/ 744278 w 2069804"/>
              <a:gd name="connsiteY4" fmla="*/ 14179 h 1056171"/>
              <a:gd name="connsiteX0" fmla="*/ 772632 w 2069804"/>
              <a:gd name="connsiteY0" fmla="*/ 3 h 1056171"/>
              <a:gd name="connsiteX1" fmla="*/ 0 w 2069804"/>
              <a:gd name="connsiteY1" fmla="*/ 1056170 h 1056171"/>
              <a:gd name="connsiteX2" fmla="*/ 2069804 w 2069804"/>
              <a:gd name="connsiteY2" fmla="*/ 1056171 h 1056171"/>
              <a:gd name="connsiteX3" fmla="*/ 1424760 w 2069804"/>
              <a:gd name="connsiteY3" fmla="*/ 0 h 1056171"/>
              <a:gd name="connsiteX4" fmla="*/ 772632 w 2069804"/>
              <a:gd name="connsiteY4" fmla="*/ 3 h 105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804" h="1056171">
                <a:moveTo>
                  <a:pt x="772632" y="3"/>
                </a:moveTo>
                <a:lnTo>
                  <a:pt x="0" y="1056170"/>
                </a:lnTo>
                <a:lnTo>
                  <a:pt x="2069804" y="1056171"/>
                </a:lnTo>
                <a:lnTo>
                  <a:pt x="1424760" y="0"/>
                </a:lnTo>
                <a:lnTo>
                  <a:pt x="772632" y="3"/>
                </a:lnTo>
                <a:close/>
              </a:path>
            </a:pathLst>
          </a:custGeom>
          <a:solidFill>
            <a:srgbClr val="05FF2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60602" y="3505200"/>
            <a:ext cx="2083979" cy="1063257"/>
          </a:xfrm>
          <a:custGeom>
            <a:avLst/>
            <a:gdLst>
              <a:gd name="connsiteX0" fmla="*/ 1559442 w 2133600"/>
              <a:gd name="connsiteY0" fmla="*/ 14177 h 1056168"/>
              <a:gd name="connsiteX1" fmla="*/ 0 w 2133600"/>
              <a:gd name="connsiteY1" fmla="*/ 1056168 h 1056168"/>
              <a:gd name="connsiteX2" fmla="*/ 1850065 w 2133600"/>
              <a:gd name="connsiteY2" fmla="*/ 1056168 h 1056168"/>
              <a:gd name="connsiteX3" fmla="*/ 2133600 w 2133600"/>
              <a:gd name="connsiteY3" fmla="*/ 0 h 1056168"/>
              <a:gd name="connsiteX4" fmla="*/ 1708297 w 2133600"/>
              <a:gd name="connsiteY4" fmla="*/ 0 h 1056168"/>
              <a:gd name="connsiteX5" fmla="*/ 1559442 w 2133600"/>
              <a:gd name="connsiteY5" fmla="*/ 14177 h 1056168"/>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708297 w 2133600"/>
              <a:gd name="connsiteY4" fmla="*/ 0 h 1063257"/>
              <a:gd name="connsiteX5" fmla="*/ 1559442 w 2133600"/>
              <a:gd name="connsiteY5" fmla="*/ 14177 h 1063257"/>
              <a:gd name="connsiteX0" fmla="*/ 1559442 w 2133600"/>
              <a:gd name="connsiteY0" fmla="*/ 14177 h 1063257"/>
              <a:gd name="connsiteX1" fmla="*/ 0 w 2133600"/>
              <a:gd name="connsiteY1" fmla="*/ 1056168 h 1063257"/>
              <a:gd name="connsiteX2" fmla="*/ 2048539 w 2133600"/>
              <a:gd name="connsiteY2" fmla="*/ 1063257 h 1063257"/>
              <a:gd name="connsiteX3" fmla="*/ 2133600 w 2133600"/>
              <a:gd name="connsiteY3" fmla="*/ 0 h 1063257"/>
              <a:gd name="connsiteX4" fmla="*/ 1559442 w 2133600"/>
              <a:gd name="connsiteY4" fmla="*/ 14177 h 1063257"/>
              <a:gd name="connsiteX0" fmla="*/ 1559442 w 2232837"/>
              <a:gd name="connsiteY0" fmla="*/ 0 h 1049080"/>
              <a:gd name="connsiteX1" fmla="*/ 0 w 2232837"/>
              <a:gd name="connsiteY1" fmla="*/ 1041991 h 1049080"/>
              <a:gd name="connsiteX2" fmla="*/ 2048539 w 2232837"/>
              <a:gd name="connsiteY2" fmla="*/ 1049080 h 1049080"/>
              <a:gd name="connsiteX3" fmla="*/ 2232837 w 2232837"/>
              <a:gd name="connsiteY3" fmla="*/ 14177 h 1049080"/>
              <a:gd name="connsiteX4" fmla="*/ 1559442 w 2232837"/>
              <a:gd name="connsiteY4" fmla="*/ 0 h 1049080"/>
              <a:gd name="connsiteX0" fmla="*/ 1559442 w 2225748"/>
              <a:gd name="connsiteY0" fmla="*/ 14177 h 1063257"/>
              <a:gd name="connsiteX1" fmla="*/ 0 w 2225748"/>
              <a:gd name="connsiteY1" fmla="*/ 1056168 h 1063257"/>
              <a:gd name="connsiteX2" fmla="*/ 2048539 w 2225748"/>
              <a:gd name="connsiteY2" fmla="*/ 1063257 h 1063257"/>
              <a:gd name="connsiteX3" fmla="*/ 2225748 w 2225748"/>
              <a:gd name="connsiteY3" fmla="*/ 0 h 1063257"/>
              <a:gd name="connsiteX4" fmla="*/ 1559442 w 2225748"/>
              <a:gd name="connsiteY4" fmla="*/ 14177 h 1063257"/>
              <a:gd name="connsiteX0" fmla="*/ 1580707 w 2225748"/>
              <a:gd name="connsiteY0" fmla="*/ 0 h 1070346"/>
              <a:gd name="connsiteX1" fmla="*/ 0 w 2225748"/>
              <a:gd name="connsiteY1" fmla="*/ 1063257 h 1070346"/>
              <a:gd name="connsiteX2" fmla="*/ 2048539 w 2225748"/>
              <a:gd name="connsiteY2" fmla="*/ 1070346 h 1070346"/>
              <a:gd name="connsiteX3" fmla="*/ 2225748 w 2225748"/>
              <a:gd name="connsiteY3" fmla="*/ 7089 h 1070346"/>
              <a:gd name="connsiteX4" fmla="*/ 1580707 w 2225748"/>
              <a:gd name="connsiteY4" fmla="*/ 0 h 1070346"/>
              <a:gd name="connsiteX0" fmla="*/ 1531088 w 2176129"/>
              <a:gd name="connsiteY0" fmla="*/ 0 h 1070346"/>
              <a:gd name="connsiteX1" fmla="*/ 0 w 2176129"/>
              <a:gd name="connsiteY1" fmla="*/ 1070345 h 1070346"/>
              <a:gd name="connsiteX2" fmla="*/ 1998920 w 2176129"/>
              <a:gd name="connsiteY2" fmla="*/ 1070346 h 1070346"/>
              <a:gd name="connsiteX3" fmla="*/ 2176129 w 2176129"/>
              <a:gd name="connsiteY3" fmla="*/ 7089 h 1070346"/>
              <a:gd name="connsiteX4" fmla="*/ 1531088 w 2176129"/>
              <a:gd name="connsiteY4" fmla="*/ 0 h 1070346"/>
              <a:gd name="connsiteX0" fmla="*/ 1566530 w 2211571"/>
              <a:gd name="connsiteY0" fmla="*/ 0 h 1070346"/>
              <a:gd name="connsiteX1" fmla="*/ 0 w 2211571"/>
              <a:gd name="connsiteY1" fmla="*/ 1070345 h 1070346"/>
              <a:gd name="connsiteX2" fmla="*/ 2034362 w 2211571"/>
              <a:gd name="connsiteY2" fmla="*/ 1070346 h 1070346"/>
              <a:gd name="connsiteX3" fmla="*/ 2211571 w 2211571"/>
              <a:gd name="connsiteY3" fmla="*/ 7089 h 1070346"/>
              <a:gd name="connsiteX4" fmla="*/ 1566530 w 2211571"/>
              <a:gd name="connsiteY4" fmla="*/ 0 h 1070346"/>
              <a:gd name="connsiteX0" fmla="*/ 1566530 w 2211571"/>
              <a:gd name="connsiteY0" fmla="*/ 0 h 1070345"/>
              <a:gd name="connsiteX1" fmla="*/ 0 w 2211571"/>
              <a:gd name="connsiteY1" fmla="*/ 1070345 h 1070345"/>
              <a:gd name="connsiteX2" fmla="*/ 2055627 w 2211571"/>
              <a:gd name="connsiteY2" fmla="*/ 1063257 h 1070345"/>
              <a:gd name="connsiteX3" fmla="*/ 2211571 w 2211571"/>
              <a:gd name="connsiteY3" fmla="*/ 7089 h 1070345"/>
              <a:gd name="connsiteX4" fmla="*/ 1566530 w 2211571"/>
              <a:gd name="connsiteY4" fmla="*/ 0 h 1070345"/>
              <a:gd name="connsiteX0" fmla="*/ 1580707 w 2225748"/>
              <a:gd name="connsiteY0" fmla="*/ 0 h 1063257"/>
              <a:gd name="connsiteX1" fmla="*/ 0 w 2225748"/>
              <a:gd name="connsiteY1" fmla="*/ 1063256 h 1063257"/>
              <a:gd name="connsiteX2" fmla="*/ 2069804 w 2225748"/>
              <a:gd name="connsiteY2" fmla="*/ 1063257 h 1063257"/>
              <a:gd name="connsiteX3" fmla="*/ 2225748 w 2225748"/>
              <a:gd name="connsiteY3" fmla="*/ 7089 h 1063257"/>
              <a:gd name="connsiteX4" fmla="*/ 1580707 w 2225748"/>
              <a:gd name="connsiteY4" fmla="*/ 0 h 1063257"/>
              <a:gd name="connsiteX0" fmla="*/ 1580707 w 2261189"/>
              <a:gd name="connsiteY0" fmla="*/ 0 h 1063257"/>
              <a:gd name="connsiteX1" fmla="*/ 0 w 2261189"/>
              <a:gd name="connsiteY1" fmla="*/ 1063256 h 1063257"/>
              <a:gd name="connsiteX2" fmla="*/ 2069804 w 2261189"/>
              <a:gd name="connsiteY2" fmla="*/ 1063257 h 1063257"/>
              <a:gd name="connsiteX3" fmla="*/ 2261189 w 2261189"/>
              <a:gd name="connsiteY3" fmla="*/ 14177 h 1063257"/>
              <a:gd name="connsiteX4" fmla="*/ 1580707 w 2261189"/>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14177 h 1063257"/>
              <a:gd name="connsiteX4" fmla="*/ 1580707 w 2225747"/>
              <a:gd name="connsiteY4" fmla="*/ 0 h 1063257"/>
              <a:gd name="connsiteX0" fmla="*/ 1580707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580707 w 2225747"/>
              <a:gd name="connsiteY4" fmla="*/ 0 h 1063257"/>
              <a:gd name="connsiteX0" fmla="*/ 1325526 w 2225747"/>
              <a:gd name="connsiteY0" fmla="*/ 0 h 1063257"/>
              <a:gd name="connsiteX1" fmla="*/ 0 w 2225747"/>
              <a:gd name="connsiteY1" fmla="*/ 1063256 h 1063257"/>
              <a:gd name="connsiteX2" fmla="*/ 2069804 w 2225747"/>
              <a:gd name="connsiteY2" fmla="*/ 1063257 h 1063257"/>
              <a:gd name="connsiteX3" fmla="*/ 2225747 w 2225747"/>
              <a:gd name="connsiteY3" fmla="*/ 0 h 1063257"/>
              <a:gd name="connsiteX4" fmla="*/ 1325526 w 2225747"/>
              <a:gd name="connsiteY4" fmla="*/ 0 h 1063257"/>
              <a:gd name="connsiteX0" fmla="*/ 1325526 w 2069804"/>
              <a:gd name="connsiteY0" fmla="*/ 0 h 1063257"/>
              <a:gd name="connsiteX1" fmla="*/ 0 w 2069804"/>
              <a:gd name="connsiteY1" fmla="*/ 1063256 h 1063257"/>
              <a:gd name="connsiteX2" fmla="*/ 2069804 w 2069804"/>
              <a:gd name="connsiteY2" fmla="*/ 1063257 h 1063257"/>
              <a:gd name="connsiteX3" fmla="*/ 2027272 w 2069804"/>
              <a:gd name="connsiteY3" fmla="*/ 0 h 1063257"/>
              <a:gd name="connsiteX4" fmla="*/ 1325526 w 2069804"/>
              <a:gd name="connsiteY4" fmla="*/ 0 h 1063257"/>
              <a:gd name="connsiteX0" fmla="*/ 1325526 w 2069804"/>
              <a:gd name="connsiteY0" fmla="*/ 0 h 1063257"/>
              <a:gd name="connsiteX1" fmla="*/ 0 w 2069804"/>
              <a:gd name="connsiteY1" fmla="*/ 1063256 h 1063257"/>
              <a:gd name="connsiteX2" fmla="*/ 2069804 w 2069804"/>
              <a:gd name="connsiteY2" fmla="*/ 1063257 h 1063257"/>
              <a:gd name="connsiteX3" fmla="*/ 1991830 w 2069804"/>
              <a:gd name="connsiteY3" fmla="*/ 0 h 1063257"/>
              <a:gd name="connsiteX4" fmla="*/ 1325526 w 2069804"/>
              <a:gd name="connsiteY4" fmla="*/ 0 h 1063257"/>
              <a:gd name="connsiteX0" fmla="*/ 1417675 w 2161953"/>
              <a:gd name="connsiteY0" fmla="*/ 0 h 1063257"/>
              <a:gd name="connsiteX1" fmla="*/ 0 w 2161953"/>
              <a:gd name="connsiteY1" fmla="*/ 1063256 h 1063257"/>
              <a:gd name="connsiteX2" fmla="*/ 2161953 w 2161953"/>
              <a:gd name="connsiteY2" fmla="*/ 1063257 h 1063257"/>
              <a:gd name="connsiteX3" fmla="*/ 2083979 w 2161953"/>
              <a:gd name="connsiteY3" fmla="*/ 0 h 1063257"/>
              <a:gd name="connsiteX4" fmla="*/ 1417675 w 2161953"/>
              <a:gd name="connsiteY4" fmla="*/ 0 h 1063257"/>
              <a:gd name="connsiteX0" fmla="*/ 1417675 w 2083979"/>
              <a:gd name="connsiteY0" fmla="*/ 0 h 1063257"/>
              <a:gd name="connsiteX1" fmla="*/ 0 w 2083979"/>
              <a:gd name="connsiteY1" fmla="*/ 1063256 h 1063257"/>
              <a:gd name="connsiteX2" fmla="*/ 2055627 w 2083979"/>
              <a:gd name="connsiteY2" fmla="*/ 1063257 h 1063257"/>
              <a:gd name="connsiteX3" fmla="*/ 2083979 w 2083979"/>
              <a:gd name="connsiteY3" fmla="*/ 0 h 1063257"/>
              <a:gd name="connsiteX4" fmla="*/ 1417675 w 2083979"/>
              <a:gd name="connsiteY4" fmla="*/ 0 h 1063257"/>
              <a:gd name="connsiteX0" fmla="*/ 1417675 w 2083979"/>
              <a:gd name="connsiteY0" fmla="*/ 0 h 1063257"/>
              <a:gd name="connsiteX1" fmla="*/ 0 w 2083979"/>
              <a:gd name="connsiteY1" fmla="*/ 1063256 h 1063257"/>
              <a:gd name="connsiteX2" fmla="*/ 2076892 w 2083979"/>
              <a:gd name="connsiteY2" fmla="*/ 1063257 h 1063257"/>
              <a:gd name="connsiteX3" fmla="*/ 2083979 w 2083979"/>
              <a:gd name="connsiteY3" fmla="*/ 0 h 1063257"/>
              <a:gd name="connsiteX4" fmla="*/ 1417675 w 2083979"/>
              <a:gd name="connsiteY4" fmla="*/ 0 h 106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979" h="1063257">
                <a:moveTo>
                  <a:pt x="1417675" y="0"/>
                </a:moveTo>
                <a:lnTo>
                  <a:pt x="0" y="1063256"/>
                </a:lnTo>
                <a:lnTo>
                  <a:pt x="2076892" y="1063257"/>
                </a:lnTo>
                <a:cubicBezTo>
                  <a:pt x="2079254" y="708838"/>
                  <a:pt x="2081617" y="354419"/>
                  <a:pt x="2083979" y="0"/>
                </a:cubicBezTo>
                <a:lnTo>
                  <a:pt x="1417675" y="0"/>
                </a:lnTo>
                <a:close/>
              </a:path>
            </a:pathLst>
          </a:custGeom>
          <a:solidFill>
            <a:srgbClr val="05FF2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8"/>
          <a:stretch>
            <a:fillRect/>
          </a:stretch>
        </p:blipFill>
        <p:spPr>
          <a:xfrm>
            <a:off x="4267200" y="251106"/>
            <a:ext cx="1392129" cy="1120494"/>
          </a:xfrm>
          <a:prstGeom prst="rect">
            <a:avLst/>
          </a:prstGeom>
        </p:spPr>
      </p:pic>
      <p:sp>
        <p:nvSpPr>
          <p:cNvPr id="16" name="TextBox 15"/>
          <p:cNvSpPr txBox="1"/>
          <p:nvPr/>
        </p:nvSpPr>
        <p:spPr>
          <a:xfrm>
            <a:off x="3237235" y="6087854"/>
            <a:ext cx="572765" cy="707886"/>
          </a:xfrm>
          <a:prstGeom prst="rect">
            <a:avLst/>
          </a:prstGeom>
          <a:noFill/>
        </p:spPr>
        <p:txBody>
          <a:bodyPr wrap="square" rtlCol="0">
            <a:spAutoFit/>
          </a:bodyPr>
          <a:lstStyle/>
          <a:p>
            <a:r>
              <a:rPr lang="en-US" sz="4000" dirty="0" smtClean="0">
                <a:latin typeface="Times New Roman"/>
                <a:cs typeface="Times New Roman"/>
              </a:rPr>
              <a:t>A</a:t>
            </a:r>
            <a:endParaRPr lang="en-US" sz="4000" dirty="0">
              <a:latin typeface="Times New Roman"/>
              <a:cs typeface="Times New Roman"/>
            </a:endParaRPr>
          </a:p>
        </p:txBody>
      </p:sp>
      <p:sp>
        <p:nvSpPr>
          <p:cNvPr id="17" name="TextBox 16"/>
          <p:cNvSpPr txBox="1"/>
          <p:nvPr/>
        </p:nvSpPr>
        <p:spPr>
          <a:xfrm>
            <a:off x="5486400" y="6087854"/>
            <a:ext cx="572765" cy="707886"/>
          </a:xfrm>
          <a:prstGeom prst="rect">
            <a:avLst/>
          </a:prstGeom>
          <a:noFill/>
        </p:spPr>
        <p:txBody>
          <a:bodyPr wrap="square" rtlCol="0">
            <a:spAutoFit/>
          </a:bodyPr>
          <a:lstStyle/>
          <a:p>
            <a:r>
              <a:rPr lang="en-US" sz="4000" dirty="0">
                <a:latin typeface="Times New Roman"/>
                <a:cs typeface="Times New Roman"/>
              </a:rPr>
              <a:t>B</a:t>
            </a:r>
          </a:p>
        </p:txBody>
      </p:sp>
      <p:sp>
        <p:nvSpPr>
          <p:cNvPr id="18" name="TextBox 17"/>
          <p:cNvSpPr txBox="1"/>
          <p:nvPr/>
        </p:nvSpPr>
        <p:spPr>
          <a:xfrm>
            <a:off x="914400" y="6087854"/>
            <a:ext cx="572765" cy="707886"/>
          </a:xfrm>
          <a:prstGeom prst="rect">
            <a:avLst/>
          </a:prstGeom>
          <a:noFill/>
        </p:spPr>
        <p:txBody>
          <a:bodyPr wrap="square" rtlCol="0">
            <a:spAutoFit/>
          </a:bodyPr>
          <a:lstStyle/>
          <a:p>
            <a:r>
              <a:rPr lang="en-US" sz="4000" dirty="0" smtClean="0">
                <a:latin typeface="Times New Roman"/>
                <a:cs typeface="Times New Roman"/>
              </a:rPr>
              <a:t>C</a:t>
            </a:r>
            <a:endParaRPr lang="en-US" sz="4000" dirty="0">
              <a:latin typeface="Times New Roman"/>
              <a:cs typeface="Times New Roman"/>
            </a:endParaRPr>
          </a:p>
        </p:txBody>
      </p:sp>
      <p:sp>
        <p:nvSpPr>
          <p:cNvPr id="19" name="TextBox 18"/>
          <p:cNvSpPr txBox="1"/>
          <p:nvPr/>
        </p:nvSpPr>
        <p:spPr>
          <a:xfrm>
            <a:off x="7656835" y="6087854"/>
            <a:ext cx="572765" cy="707886"/>
          </a:xfrm>
          <a:prstGeom prst="rect">
            <a:avLst/>
          </a:prstGeom>
          <a:noFill/>
        </p:spPr>
        <p:txBody>
          <a:bodyPr wrap="square" rtlCol="0">
            <a:spAutoFit/>
          </a:bodyPr>
          <a:lstStyle/>
          <a:p>
            <a:r>
              <a:rPr lang="en-US" sz="4000" dirty="0" smtClean="0">
                <a:latin typeface="Times New Roman"/>
                <a:cs typeface="Times New Roman"/>
              </a:rPr>
              <a:t>D</a:t>
            </a:r>
            <a:endParaRPr lang="en-US" sz="4000" dirty="0">
              <a:latin typeface="Times New Roman"/>
              <a:cs typeface="Times New Roman"/>
            </a:endParaRPr>
          </a:p>
        </p:txBody>
      </p:sp>
      <p:cxnSp>
        <p:nvCxnSpPr>
          <p:cNvPr id="20" name="Straight Connector 19"/>
          <p:cNvCxnSpPr/>
          <p:nvPr/>
        </p:nvCxnSpPr>
        <p:spPr>
          <a:xfrm flipH="1">
            <a:off x="2514600" y="5715000"/>
            <a:ext cx="1981200" cy="381000"/>
          </a:xfrm>
          <a:prstGeom prst="line">
            <a:avLst/>
          </a:prstGeom>
          <a:ln w="76200">
            <a:solidFill>
              <a:srgbClr val="05FF29"/>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2514600" y="4648200"/>
            <a:ext cx="1981200" cy="304800"/>
          </a:xfrm>
          <a:prstGeom prst="line">
            <a:avLst/>
          </a:prstGeom>
          <a:ln w="76200">
            <a:solidFill>
              <a:srgbClr val="05FF29"/>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6918522" y="5715000"/>
            <a:ext cx="1981200" cy="381000"/>
          </a:xfrm>
          <a:prstGeom prst="line">
            <a:avLst/>
          </a:prstGeom>
          <a:ln w="76200">
            <a:solidFill>
              <a:srgbClr val="05FF29"/>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6918522" y="4648200"/>
            <a:ext cx="1981200" cy="304800"/>
          </a:xfrm>
          <a:prstGeom prst="line">
            <a:avLst/>
          </a:prstGeom>
          <a:ln w="76200">
            <a:solidFill>
              <a:srgbClr val="05FF29"/>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708722" y="5715000"/>
            <a:ext cx="1981200" cy="381000"/>
          </a:xfrm>
          <a:prstGeom prst="line">
            <a:avLst/>
          </a:prstGeom>
          <a:ln w="76200">
            <a:solidFill>
              <a:srgbClr val="05FF29"/>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708722" y="4648200"/>
            <a:ext cx="1981200" cy="304800"/>
          </a:xfrm>
          <a:prstGeom prst="line">
            <a:avLst/>
          </a:prstGeom>
          <a:ln w="76200">
            <a:solidFill>
              <a:srgbClr val="05FF29"/>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59956" y="5715000"/>
            <a:ext cx="1981200" cy="381000"/>
          </a:xfrm>
          <a:prstGeom prst="line">
            <a:avLst/>
          </a:prstGeom>
          <a:ln w="76200">
            <a:solidFill>
              <a:srgbClr val="05FF29"/>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59956" y="4648200"/>
            <a:ext cx="1981200" cy="304800"/>
          </a:xfrm>
          <a:prstGeom prst="line">
            <a:avLst/>
          </a:prstGeom>
          <a:ln w="76200">
            <a:solidFill>
              <a:srgbClr val="05FF2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4413659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stretch>
            <a:fillRect/>
          </a:stretch>
        </p:blipFill>
        <p:spPr>
          <a:xfrm>
            <a:off x="8449254" y="6172200"/>
            <a:ext cx="694745" cy="685800"/>
          </a:xfrm>
          <a:prstGeom prst="rect">
            <a:avLst/>
          </a:prstGeom>
        </p:spPr>
      </p:pic>
      <p:pic>
        <p:nvPicPr>
          <p:cNvPr id="2050" name="Picture 2" descr="Z:\csail\vision-torralba5\people\cvpr2012pano\paper\cvpr2012\avgImg\manual\indoor\restaurant_small.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533400" y="279400"/>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Z:\csail\vision-torralba5\people\cvpr2012pano\paper\cvpr2012\avgImg\manual\indoor\lobby_atrium_small.jpg"/>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3276600" y="279400"/>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Z:\csail\vision-torralba5\people\cvpr2012pano\paper\cvpr2012\avgImg\manual\indoor\museum_small.jpg"/>
          <p:cNvPicPr>
            <a:picLocks noChangeAspect="1" noChangeArrowheads="1"/>
          </p:cNvPicPr>
          <p:nvPr/>
        </p:nvPicPr>
        <p:blipFill>
          <a:blip r:embed="rId6">
            <a:extLst>
              <a:ext uri="{28A0092B-C50C-407E-A947-70E740481C1C}">
                <a14:useLocalDpi xmlns:a14="http://schemas.microsoft.com/office/drawing/2010/main" xmlns=""/>
              </a:ext>
            </a:extLst>
          </a:blip>
          <a:srcRect/>
          <a:stretch>
            <a:fillRect/>
          </a:stretch>
        </p:blipFill>
        <p:spPr bwMode="auto">
          <a:xfrm>
            <a:off x="6019800" y="279400"/>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Z:\csail\vision-torralba5\people\cvpr2012pano\paper\cvpr2012\avgImg\manual\outdoor\field_small.jpg"/>
          <p:cNvPicPr>
            <a:picLocks noChangeAspect="1" noChangeArrowheads="1"/>
          </p:cNvPicPr>
          <p:nvPr/>
        </p:nvPicPr>
        <p:blipFill>
          <a:blip r:embed="rId7">
            <a:extLst>
              <a:ext uri="{28A0092B-C50C-407E-A947-70E740481C1C}">
                <a14:useLocalDpi xmlns:a14="http://schemas.microsoft.com/office/drawing/2010/main" xmlns=""/>
              </a:ext>
            </a:extLst>
          </a:blip>
          <a:srcRect/>
          <a:stretch>
            <a:fillRect/>
          </a:stretch>
        </p:blipFill>
        <p:spPr bwMode="auto">
          <a:xfrm>
            <a:off x="533400" y="1930400"/>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Z:\csail\vision-torralba5\people\cvpr2012pano\paper\cvpr2012\avgImg\manual\indoor\expo_showroom_small.jpg"/>
          <p:cNvPicPr>
            <a:picLocks noChangeAspect="1" noChangeArrowheads="1"/>
          </p:cNvPicPr>
          <p:nvPr/>
        </p:nvPicPr>
        <p:blipFill>
          <a:blip r:embed="rId8">
            <a:extLst>
              <a:ext uri="{28A0092B-C50C-407E-A947-70E740481C1C}">
                <a14:useLocalDpi xmlns:a14="http://schemas.microsoft.com/office/drawing/2010/main" xmlns=""/>
              </a:ext>
            </a:extLst>
          </a:blip>
          <a:srcRect/>
          <a:stretch>
            <a:fillRect/>
          </a:stretch>
        </p:blipFill>
        <p:spPr bwMode="auto">
          <a:xfrm>
            <a:off x="3276600" y="1938867"/>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Z:\csail\vision-torralba5\people\cvpr2012pano\paper\cvpr2012\avgImg\manual\outdoor\mountain_small.jpg"/>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6019800" y="1938867"/>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Z:\csail\vision-torralba5\people\cvpr2012pano\paper\cvpr2012\avgImg\manual\outdoor\forest_small.jpg"/>
          <p:cNvPicPr>
            <a:picLocks noChangeAspect="1" noChangeArrowheads="1"/>
          </p:cNvPicPr>
          <p:nvPr/>
        </p:nvPicPr>
        <p:blipFill>
          <a:blip r:embed="rId10">
            <a:extLst>
              <a:ext uri="{28A0092B-C50C-407E-A947-70E740481C1C}">
                <a14:useLocalDpi xmlns:a14="http://schemas.microsoft.com/office/drawing/2010/main" xmlns=""/>
              </a:ext>
            </a:extLst>
          </a:blip>
          <a:srcRect/>
          <a:stretch>
            <a:fillRect/>
          </a:stretch>
        </p:blipFill>
        <p:spPr bwMode="auto">
          <a:xfrm>
            <a:off x="533400" y="3581400"/>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Z:\csail\vision-torralba5\people\cvpr2012pano\paper\cvpr2012\avgImg\manual\indoor\old_building_small.jpg"/>
          <p:cNvPicPr>
            <a:picLocks noChangeAspect="1" noChangeArrowheads="1"/>
          </p:cNvPicPr>
          <p:nvPr/>
        </p:nvPicPr>
        <p:blipFill>
          <a:blip r:embed="rId11">
            <a:extLst>
              <a:ext uri="{28A0092B-C50C-407E-A947-70E740481C1C}">
                <a14:useLocalDpi xmlns:a14="http://schemas.microsoft.com/office/drawing/2010/main" xmlns=""/>
              </a:ext>
            </a:extLst>
          </a:blip>
          <a:srcRect/>
          <a:stretch>
            <a:fillRect/>
          </a:stretch>
        </p:blipFill>
        <p:spPr bwMode="auto">
          <a:xfrm>
            <a:off x="3276600" y="3598334"/>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9" name="Picture 11" descr="Z:\csail\vision-torralba5\people\cvpr2012pano\paper\cvpr2012\avgImg\manual\outdoor\park_small.jpg"/>
          <p:cNvPicPr>
            <a:picLocks noChangeAspect="1" noChangeArrowheads="1"/>
          </p:cNvPicPr>
          <p:nvPr/>
        </p:nvPicPr>
        <p:blipFill>
          <a:blip r:embed="rId12">
            <a:extLst>
              <a:ext uri="{28A0092B-C50C-407E-A947-70E740481C1C}">
                <a14:useLocalDpi xmlns:a14="http://schemas.microsoft.com/office/drawing/2010/main" xmlns=""/>
              </a:ext>
            </a:extLst>
          </a:blip>
          <a:srcRect/>
          <a:stretch>
            <a:fillRect/>
          </a:stretch>
        </p:blipFill>
        <p:spPr bwMode="auto">
          <a:xfrm>
            <a:off x="6019800" y="3598334"/>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Z:\csail\vision-torralba5\people\cvpr2012pano\paper\cvpr2012\avgImg\manual\indoor\cave_small.jpg"/>
          <p:cNvPicPr>
            <a:picLocks noChangeAspect="1" noChangeArrowheads="1"/>
          </p:cNvPicPr>
          <p:nvPr/>
        </p:nvPicPr>
        <p:blipFill>
          <a:blip r:embed="rId13">
            <a:extLst>
              <a:ext uri="{28A0092B-C50C-407E-A947-70E740481C1C}">
                <a14:useLocalDpi xmlns:a14="http://schemas.microsoft.com/office/drawing/2010/main" xmlns=""/>
              </a:ext>
            </a:extLst>
          </a:blip>
          <a:srcRect/>
          <a:stretch>
            <a:fillRect/>
          </a:stretch>
        </p:blipFill>
        <p:spPr bwMode="auto">
          <a:xfrm>
            <a:off x="533400" y="5232400"/>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descr="Z:\csail\vision-torralba5\people\cvpr2012pano\paper\cvpr2012\avgImg\manual\outdoor\ruin_small.jpg"/>
          <p:cNvPicPr>
            <a:picLocks noChangeAspect="1" noChangeArrowheads="1"/>
          </p:cNvPicPr>
          <p:nvPr/>
        </p:nvPicPr>
        <p:blipFill>
          <a:blip r:embed="rId14">
            <a:extLst>
              <a:ext uri="{28A0092B-C50C-407E-A947-70E740481C1C}">
                <a14:useLocalDpi xmlns:a14="http://schemas.microsoft.com/office/drawing/2010/main" xmlns=""/>
              </a:ext>
            </a:extLst>
          </a:blip>
          <a:srcRect/>
          <a:stretch>
            <a:fillRect/>
          </a:stretch>
        </p:blipFill>
        <p:spPr bwMode="auto">
          <a:xfrm>
            <a:off x="3276600" y="5257800"/>
            <a:ext cx="24384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descr="Z:\csail\vision-torralba5\people\cvpr2012pano\paper\cvpr2012\avgImg\manual\indoor\workshop_small.jpg"/>
          <p:cNvPicPr>
            <a:picLocks noChangeAspect="1" noChangeArrowheads="1"/>
          </p:cNvPicPr>
          <p:nvPr/>
        </p:nvPicPr>
        <p:blipFill>
          <a:blip r:embed="rId15">
            <a:extLst>
              <a:ext uri="{28A0092B-C50C-407E-A947-70E740481C1C}">
                <a14:useLocalDpi xmlns:a14="http://schemas.microsoft.com/office/drawing/2010/main" xmlns=""/>
              </a:ext>
            </a:extLst>
          </a:blip>
          <a:srcRect/>
          <a:stretch>
            <a:fillRect/>
          </a:stretch>
        </p:blipFill>
        <p:spPr bwMode="auto">
          <a:xfrm>
            <a:off x="6019800" y="5257800"/>
            <a:ext cx="2438400" cy="121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919586" y="1392866"/>
            <a:ext cx="7310014" cy="5493812"/>
          </a:xfrm>
          <a:prstGeom prst="rect">
            <a:avLst/>
          </a:prstGeom>
          <a:noFill/>
        </p:spPr>
        <p:txBody>
          <a:bodyPr wrap="none" rtlCol="0">
            <a:spAutoFit/>
          </a:bodyPr>
          <a:lstStyle/>
          <a:p>
            <a:r>
              <a:rPr lang="en-US" sz="2700" dirty="0"/>
              <a:t>restaurant </a:t>
            </a:r>
            <a:r>
              <a:rPr lang="en-US" sz="2700" dirty="0" smtClean="0"/>
              <a:t>              lobby atrium               museum  </a:t>
            </a:r>
          </a:p>
          <a:p>
            <a:endParaRPr lang="en-US" sz="2700" dirty="0" smtClean="0"/>
          </a:p>
          <a:p>
            <a:endParaRPr lang="en-US" sz="2700" dirty="0" smtClean="0"/>
          </a:p>
          <a:p>
            <a:endParaRPr lang="en-US" sz="2700" dirty="0" smtClean="0"/>
          </a:p>
          <a:p>
            <a:r>
              <a:rPr lang="en-US" sz="2700" dirty="0" smtClean="0"/>
              <a:t>      field                expo </a:t>
            </a:r>
            <a:r>
              <a:rPr lang="en-US" sz="2700" dirty="0"/>
              <a:t>showroom </a:t>
            </a:r>
            <a:r>
              <a:rPr lang="en-US" sz="2700" dirty="0" smtClean="0"/>
              <a:t>           mountain</a:t>
            </a:r>
          </a:p>
          <a:p>
            <a:endParaRPr lang="en-US" sz="2700" dirty="0" smtClean="0"/>
          </a:p>
          <a:p>
            <a:endParaRPr lang="en-US" sz="2700" dirty="0" smtClean="0"/>
          </a:p>
          <a:p>
            <a:endParaRPr lang="en-US" sz="2700" dirty="0" smtClean="0"/>
          </a:p>
          <a:p>
            <a:r>
              <a:rPr lang="en-US" sz="2700" dirty="0" smtClean="0"/>
              <a:t>    forest                   old </a:t>
            </a:r>
            <a:r>
              <a:rPr lang="en-US" sz="2700" dirty="0"/>
              <a:t>building </a:t>
            </a:r>
            <a:r>
              <a:rPr lang="en-US" sz="2700" dirty="0" smtClean="0"/>
              <a:t>                     park </a:t>
            </a:r>
          </a:p>
          <a:p>
            <a:endParaRPr lang="en-US" sz="2700" dirty="0" smtClean="0"/>
          </a:p>
          <a:p>
            <a:endParaRPr lang="en-US" sz="2700" dirty="0" smtClean="0"/>
          </a:p>
          <a:p>
            <a:endParaRPr lang="en-US" sz="2700" dirty="0" smtClean="0"/>
          </a:p>
          <a:p>
            <a:r>
              <a:rPr lang="en-US" sz="2700" dirty="0" smtClean="0"/>
              <a:t>     cave                            ruin                        workshop</a:t>
            </a:r>
            <a:endParaRPr lang="en-US" sz="2700" dirty="0"/>
          </a:p>
        </p:txBody>
      </p:sp>
    </p:spTree>
    <p:extLst>
      <p:ext uri="{BB962C8B-B14F-4D97-AF65-F5344CB8AC3E}">
        <p14:creationId xmlns:p14="http://schemas.microsoft.com/office/powerpoint/2010/main" xmlns="" val="24357494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Sharing Under Symmetry</a:t>
            </a:r>
            <a:endParaRPr lang="en-US" dirty="0"/>
          </a:p>
        </p:txBody>
      </p:sp>
      <p:sp>
        <p:nvSpPr>
          <p:cNvPr id="4" name="Rectangle 3"/>
          <p:cNvSpPr>
            <a:spLocks/>
          </p:cNvSpPr>
          <p:nvPr/>
        </p:nvSpPr>
        <p:spPr>
          <a:xfrm>
            <a:off x="2590800" y="15240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94709" y="18288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83658" y="18288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2607" y="18288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9648" y="1600200"/>
            <a:ext cx="281598" cy="3785652"/>
          </a:xfrm>
          <a:prstGeom prst="rect">
            <a:avLst/>
          </a:prstGeom>
          <a:noFill/>
        </p:spPr>
        <p:txBody>
          <a:bodyPr wrap="none" rtlCol="0">
            <a:spAutoFit/>
          </a:bodyPr>
          <a:lstStyle/>
          <a:p>
            <a:pPr algn="ctr"/>
            <a:r>
              <a:rPr lang="en-US" sz="3000" dirty="0" smtClean="0"/>
              <a:t>I</a:t>
            </a:r>
          </a:p>
          <a:p>
            <a:pPr algn="ctr"/>
            <a:endParaRPr lang="en-US" sz="3000" dirty="0"/>
          </a:p>
          <a:p>
            <a:pPr algn="ctr"/>
            <a:endParaRPr lang="en-US" sz="3000" dirty="0" smtClean="0"/>
          </a:p>
          <a:p>
            <a:pPr algn="ctr"/>
            <a:endParaRPr lang="en-US" sz="3000" dirty="0"/>
          </a:p>
          <a:p>
            <a:pPr algn="ctr"/>
            <a:endParaRPr lang="en-US" sz="3000" dirty="0" smtClean="0"/>
          </a:p>
          <a:p>
            <a:pPr algn="ctr"/>
            <a:endParaRPr lang="en-US" sz="3000" dirty="0" smtClean="0"/>
          </a:p>
          <a:p>
            <a:pPr algn="ctr"/>
            <a:endParaRPr lang="en-US" sz="3000" dirty="0"/>
          </a:p>
          <a:p>
            <a:pPr algn="ctr"/>
            <a:endParaRPr lang="en-US" sz="3000" dirty="0" smtClean="0"/>
          </a:p>
        </p:txBody>
      </p:sp>
      <p:sp>
        <p:nvSpPr>
          <p:cNvPr id="9" name="Rectangle 8"/>
          <p:cNvSpPr/>
          <p:nvPr/>
        </p:nvSpPr>
        <p:spPr>
          <a:xfrm>
            <a:off x="5861556" y="1828800"/>
            <a:ext cx="390144" cy="278674"/>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0505" y="1828800"/>
            <a:ext cx="390144" cy="278674"/>
          </a:xfrm>
          <a:prstGeom prst="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39456" y="1828800"/>
            <a:ext cx="390144" cy="278674"/>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609600" y="1371600"/>
            <a:ext cx="1193254" cy="1159300"/>
          </a:xfrm>
          <a:prstGeom prst="rect">
            <a:avLst/>
          </a:prstGeom>
        </p:spPr>
      </p:pic>
    </p:spTree>
    <p:extLst>
      <p:ext uri="{BB962C8B-B14F-4D97-AF65-F5344CB8AC3E}">
        <p14:creationId xmlns:p14="http://schemas.microsoft.com/office/powerpoint/2010/main" xmlns="" val="526511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0" name="Picture 22" descr="Z:\csail\vision-videolabelme\people\jxiao\talks\standford_2012\tv\tv7.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3870403782"/>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Sharing Under Symmetry</a:t>
            </a:r>
            <a:endParaRPr lang="en-US" dirty="0"/>
          </a:p>
        </p:txBody>
      </p:sp>
      <p:sp>
        <p:nvSpPr>
          <p:cNvPr id="4" name="Rectangle 3"/>
          <p:cNvSpPr>
            <a:spLocks/>
          </p:cNvSpPr>
          <p:nvPr/>
        </p:nvSpPr>
        <p:spPr>
          <a:xfrm>
            <a:off x="2590800" y="15240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94709" y="18288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83658" y="18288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2607" y="18288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183" y="1600200"/>
            <a:ext cx="378529" cy="4247317"/>
          </a:xfrm>
          <a:prstGeom prst="rect">
            <a:avLst/>
          </a:prstGeom>
          <a:noFill/>
        </p:spPr>
        <p:txBody>
          <a:bodyPr wrap="none" rtlCol="0">
            <a:spAutoFit/>
          </a:bodyPr>
          <a:lstStyle/>
          <a:p>
            <a:pPr algn="ctr"/>
            <a:r>
              <a:rPr lang="en-US" sz="3000" dirty="0" smtClean="0"/>
              <a:t>I</a:t>
            </a:r>
          </a:p>
          <a:p>
            <a:pPr algn="ctr"/>
            <a:endParaRPr lang="en-US" sz="3000" dirty="0"/>
          </a:p>
          <a:p>
            <a:pPr algn="ctr"/>
            <a:endParaRPr lang="en-US" sz="3000" dirty="0" smtClean="0"/>
          </a:p>
          <a:p>
            <a:pPr algn="ctr"/>
            <a:r>
              <a:rPr lang="en-US" sz="3000" dirty="0" smtClean="0"/>
              <a:t>II</a:t>
            </a:r>
          </a:p>
          <a:p>
            <a:pPr algn="ctr"/>
            <a:endParaRPr lang="en-US" sz="3000" dirty="0"/>
          </a:p>
          <a:p>
            <a:pPr algn="ctr"/>
            <a:endParaRPr lang="en-US" sz="3000" dirty="0" smtClean="0"/>
          </a:p>
          <a:p>
            <a:pPr algn="ctr"/>
            <a:endParaRPr lang="en-US" sz="3000" dirty="0" smtClean="0"/>
          </a:p>
          <a:p>
            <a:pPr algn="ctr"/>
            <a:endParaRPr lang="en-US" sz="3000" dirty="0"/>
          </a:p>
          <a:p>
            <a:pPr algn="ctr"/>
            <a:endParaRPr lang="en-US" sz="3000" dirty="0" smtClean="0"/>
          </a:p>
        </p:txBody>
      </p:sp>
      <p:pic>
        <p:nvPicPr>
          <p:cNvPr id="12" name="Picture 11"/>
          <p:cNvPicPr>
            <a:picLocks noChangeAspect="1"/>
          </p:cNvPicPr>
          <p:nvPr/>
        </p:nvPicPr>
        <p:blipFill>
          <a:blip r:embed="rId3"/>
          <a:stretch>
            <a:fillRect/>
          </a:stretch>
        </p:blipFill>
        <p:spPr>
          <a:xfrm>
            <a:off x="609600" y="1371600"/>
            <a:ext cx="1193254" cy="1159300"/>
          </a:xfrm>
          <a:prstGeom prst="rect">
            <a:avLst/>
          </a:prstGeom>
        </p:spPr>
      </p:pic>
      <p:pic>
        <p:nvPicPr>
          <p:cNvPr id="13" name="Picture 12"/>
          <p:cNvPicPr>
            <a:picLocks noChangeAspect="1"/>
          </p:cNvPicPr>
          <p:nvPr/>
        </p:nvPicPr>
        <p:blipFill>
          <a:blip r:embed="rId4"/>
          <a:stretch>
            <a:fillRect/>
          </a:stretch>
        </p:blipFill>
        <p:spPr>
          <a:xfrm>
            <a:off x="488616" y="2743200"/>
            <a:ext cx="1416384" cy="1110794"/>
          </a:xfrm>
          <a:prstGeom prst="rect">
            <a:avLst/>
          </a:prstGeom>
        </p:spPr>
      </p:pic>
      <p:sp>
        <p:nvSpPr>
          <p:cNvPr id="31" name="Rectangle 30"/>
          <p:cNvSpPr>
            <a:spLocks/>
          </p:cNvSpPr>
          <p:nvPr/>
        </p:nvSpPr>
        <p:spPr>
          <a:xfrm>
            <a:off x="2590800" y="28956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894709"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83658"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872607"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sp>
        <p:nvSpPr>
          <p:cNvPr id="35" name="Rectangle 34"/>
          <p:cNvSpPr/>
          <p:nvPr/>
        </p:nvSpPr>
        <p:spPr>
          <a:xfrm>
            <a:off x="7848600"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850505"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867400"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cxnSp>
        <p:nvCxnSpPr>
          <p:cNvPr id="43" name="Straight Connector 42"/>
          <p:cNvCxnSpPr/>
          <p:nvPr/>
        </p:nvCxnSpPr>
        <p:spPr>
          <a:xfrm>
            <a:off x="5562600" y="28194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610600" y="28194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861556" y="1828800"/>
            <a:ext cx="390144" cy="278674"/>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50505" y="1828800"/>
            <a:ext cx="390144" cy="278674"/>
          </a:xfrm>
          <a:prstGeom prst="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39456" y="1828800"/>
            <a:ext cx="390144" cy="278674"/>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554531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Sharing Under Symmetry</a:t>
            </a:r>
            <a:endParaRPr lang="en-US" dirty="0"/>
          </a:p>
        </p:txBody>
      </p:sp>
      <p:sp>
        <p:nvSpPr>
          <p:cNvPr id="4" name="Rectangle 3"/>
          <p:cNvSpPr>
            <a:spLocks/>
          </p:cNvSpPr>
          <p:nvPr/>
        </p:nvSpPr>
        <p:spPr>
          <a:xfrm>
            <a:off x="2590800" y="15240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94709" y="18288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83658" y="18288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2607" y="18288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717" y="1600200"/>
            <a:ext cx="475461" cy="4247317"/>
          </a:xfrm>
          <a:prstGeom prst="rect">
            <a:avLst/>
          </a:prstGeom>
          <a:noFill/>
        </p:spPr>
        <p:txBody>
          <a:bodyPr wrap="none" rtlCol="0">
            <a:spAutoFit/>
          </a:bodyPr>
          <a:lstStyle/>
          <a:p>
            <a:pPr algn="ctr"/>
            <a:r>
              <a:rPr lang="en-US" sz="3000" dirty="0" smtClean="0"/>
              <a:t>I</a:t>
            </a:r>
          </a:p>
          <a:p>
            <a:pPr algn="ctr"/>
            <a:endParaRPr lang="en-US" sz="3000" dirty="0"/>
          </a:p>
          <a:p>
            <a:pPr algn="ctr"/>
            <a:endParaRPr lang="en-US" sz="3000" dirty="0" smtClean="0"/>
          </a:p>
          <a:p>
            <a:pPr algn="ctr"/>
            <a:r>
              <a:rPr lang="en-US" sz="3000" dirty="0" smtClean="0"/>
              <a:t>II</a:t>
            </a:r>
          </a:p>
          <a:p>
            <a:pPr algn="ctr"/>
            <a:endParaRPr lang="en-US" sz="3000" dirty="0"/>
          </a:p>
          <a:p>
            <a:pPr algn="ctr"/>
            <a:endParaRPr lang="en-US" sz="3000" dirty="0" smtClean="0"/>
          </a:p>
          <a:p>
            <a:pPr algn="ctr"/>
            <a:r>
              <a:rPr lang="en-US" sz="3000" dirty="0" smtClean="0"/>
              <a:t>III</a:t>
            </a:r>
          </a:p>
          <a:p>
            <a:pPr algn="ctr"/>
            <a:endParaRPr lang="en-US" sz="3000" dirty="0"/>
          </a:p>
          <a:p>
            <a:pPr algn="ctr"/>
            <a:endParaRPr lang="en-US" sz="3000" dirty="0" smtClean="0"/>
          </a:p>
        </p:txBody>
      </p:sp>
      <p:pic>
        <p:nvPicPr>
          <p:cNvPr id="12" name="Picture 11"/>
          <p:cNvPicPr>
            <a:picLocks noChangeAspect="1"/>
          </p:cNvPicPr>
          <p:nvPr/>
        </p:nvPicPr>
        <p:blipFill>
          <a:blip r:embed="rId3"/>
          <a:stretch>
            <a:fillRect/>
          </a:stretch>
        </p:blipFill>
        <p:spPr>
          <a:xfrm>
            <a:off x="609600" y="1371600"/>
            <a:ext cx="1193254" cy="1159300"/>
          </a:xfrm>
          <a:prstGeom prst="rect">
            <a:avLst/>
          </a:prstGeom>
        </p:spPr>
      </p:pic>
      <p:pic>
        <p:nvPicPr>
          <p:cNvPr id="13" name="Picture 12"/>
          <p:cNvPicPr>
            <a:picLocks noChangeAspect="1"/>
          </p:cNvPicPr>
          <p:nvPr/>
        </p:nvPicPr>
        <p:blipFill>
          <a:blip r:embed="rId4"/>
          <a:stretch>
            <a:fillRect/>
          </a:stretch>
        </p:blipFill>
        <p:spPr>
          <a:xfrm>
            <a:off x="488616" y="2743200"/>
            <a:ext cx="1416384" cy="1110794"/>
          </a:xfrm>
          <a:prstGeom prst="rect">
            <a:avLst/>
          </a:prstGeom>
        </p:spPr>
      </p:pic>
      <p:pic>
        <p:nvPicPr>
          <p:cNvPr id="14" name="Picture 13"/>
          <p:cNvPicPr>
            <a:picLocks noChangeAspect="1"/>
          </p:cNvPicPr>
          <p:nvPr/>
        </p:nvPicPr>
        <p:blipFill>
          <a:blip r:embed="rId5"/>
          <a:stretch>
            <a:fillRect/>
          </a:stretch>
        </p:blipFill>
        <p:spPr>
          <a:xfrm>
            <a:off x="512871" y="4038600"/>
            <a:ext cx="1392129" cy="1120494"/>
          </a:xfrm>
          <a:prstGeom prst="rect">
            <a:avLst/>
          </a:prstGeom>
        </p:spPr>
      </p:pic>
      <p:sp>
        <p:nvSpPr>
          <p:cNvPr id="24" name="Rectangle 23"/>
          <p:cNvSpPr>
            <a:spLocks/>
          </p:cNvSpPr>
          <p:nvPr/>
        </p:nvSpPr>
        <p:spPr>
          <a:xfrm>
            <a:off x="2590800" y="42672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83658"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850505"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p:cNvSpPr>
          <p:nvPr/>
        </p:nvSpPr>
        <p:spPr>
          <a:xfrm>
            <a:off x="2590800" y="28956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894709"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83658"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872607"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sp>
        <p:nvSpPr>
          <p:cNvPr id="35" name="Rectangle 34"/>
          <p:cNvSpPr/>
          <p:nvPr/>
        </p:nvSpPr>
        <p:spPr>
          <a:xfrm>
            <a:off x="7848600"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850505"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867400"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cxnSp>
        <p:nvCxnSpPr>
          <p:cNvPr id="43" name="Straight Connector 42"/>
          <p:cNvCxnSpPr/>
          <p:nvPr/>
        </p:nvCxnSpPr>
        <p:spPr>
          <a:xfrm>
            <a:off x="5562600" y="28194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562600" y="41910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610600" y="28194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610600" y="41910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7036" y="4191000"/>
            <a:ext cx="0" cy="1066800"/>
          </a:xfrm>
          <a:prstGeom prst="line">
            <a:avLst/>
          </a:prstGeom>
          <a:ln w="50800">
            <a:solidFill>
              <a:srgbClr val="2B3F9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065952" y="4191000"/>
            <a:ext cx="0" cy="1066800"/>
          </a:xfrm>
          <a:prstGeom prst="line">
            <a:avLst/>
          </a:prstGeom>
          <a:ln w="50800">
            <a:solidFill>
              <a:srgbClr val="2B3F91"/>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48768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53" name="Rectangle 52"/>
          <p:cNvSpPr/>
          <p:nvPr/>
        </p:nvSpPr>
        <p:spPr>
          <a:xfrm>
            <a:off x="2895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C</a:t>
            </a:r>
            <a:endParaRPr lang="en-US" dirty="0">
              <a:solidFill>
                <a:srgbClr val="000000"/>
              </a:solidFill>
            </a:endParaRPr>
          </a:p>
        </p:txBody>
      </p:sp>
      <p:sp>
        <p:nvSpPr>
          <p:cNvPr id="54" name="Rectangle 53"/>
          <p:cNvSpPr/>
          <p:nvPr/>
        </p:nvSpPr>
        <p:spPr>
          <a:xfrm>
            <a:off x="58674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55" name="Rectangle 54"/>
          <p:cNvSpPr/>
          <p:nvPr/>
        </p:nvSpPr>
        <p:spPr>
          <a:xfrm>
            <a:off x="7848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D</a:t>
            </a:r>
          </a:p>
        </p:txBody>
      </p:sp>
      <p:sp>
        <p:nvSpPr>
          <p:cNvPr id="38" name="Rectangle 37"/>
          <p:cNvSpPr/>
          <p:nvPr/>
        </p:nvSpPr>
        <p:spPr>
          <a:xfrm>
            <a:off x="5861556" y="1828800"/>
            <a:ext cx="390144" cy="278674"/>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850505" y="1828800"/>
            <a:ext cx="390144" cy="278674"/>
          </a:xfrm>
          <a:prstGeom prst="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39456" y="1828800"/>
            <a:ext cx="390144" cy="278674"/>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960497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Sharing Under Symmetry</a:t>
            </a:r>
            <a:endParaRPr lang="en-US" dirty="0"/>
          </a:p>
        </p:txBody>
      </p:sp>
      <p:sp>
        <p:nvSpPr>
          <p:cNvPr id="4" name="Rectangle 3"/>
          <p:cNvSpPr>
            <a:spLocks/>
          </p:cNvSpPr>
          <p:nvPr/>
        </p:nvSpPr>
        <p:spPr>
          <a:xfrm>
            <a:off x="2590800" y="15240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94709" y="18288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83658" y="18288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2607" y="18288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14" y="1600200"/>
            <a:ext cx="505267" cy="4708981"/>
          </a:xfrm>
          <a:prstGeom prst="rect">
            <a:avLst/>
          </a:prstGeom>
          <a:noFill/>
        </p:spPr>
        <p:txBody>
          <a:bodyPr wrap="none" rtlCol="0">
            <a:spAutoFit/>
          </a:bodyPr>
          <a:lstStyle/>
          <a:p>
            <a:pPr algn="ctr"/>
            <a:r>
              <a:rPr lang="en-US" sz="3000" dirty="0" smtClean="0"/>
              <a:t>I</a:t>
            </a:r>
          </a:p>
          <a:p>
            <a:pPr algn="ctr"/>
            <a:endParaRPr lang="en-US" sz="3000" dirty="0"/>
          </a:p>
          <a:p>
            <a:pPr algn="ctr"/>
            <a:endParaRPr lang="en-US" sz="3000" dirty="0" smtClean="0"/>
          </a:p>
          <a:p>
            <a:pPr algn="ctr"/>
            <a:r>
              <a:rPr lang="en-US" sz="3000" dirty="0" smtClean="0"/>
              <a:t>II</a:t>
            </a:r>
          </a:p>
          <a:p>
            <a:pPr algn="ctr"/>
            <a:endParaRPr lang="en-US" sz="3000" dirty="0"/>
          </a:p>
          <a:p>
            <a:pPr algn="ctr"/>
            <a:endParaRPr lang="en-US" sz="3000" dirty="0" smtClean="0"/>
          </a:p>
          <a:p>
            <a:pPr algn="ctr"/>
            <a:r>
              <a:rPr lang="en-US" sz="3000" dirty="0" smtClean="0"/>
              <a:t>III</a:t>
            </a:r>
          </a:p>
          <a:p>
            <a:pPr algn="ctr"/>
            <a:endParaRPr lang="en-US" sz="3000" dirty="0"/>
          </a:p>
          <a:p>
            <a:pPr algn="ctr"/>
            <a:endParaRPr lang="en-US" sz="3000" dirty="0" smtClean="0"/>
          </a:p>
          <a:p>
            <a:pPr algn="ctr"/>
            <a:r>
              <a:rPr lang="en-US" sz="3000" dirty="0" smtClean="0"/>
              <a:t>IV</a:t>
            </a:r>
            <a:endParaRPr lang="en-US" sz="3000" dirty="0"/>
          </a:p>
        </p:txBody>
      </p:sp>
      <p:pic>
        <p:nvPicPr>
          <p:cNvPr id="12" name="Picture 11"/>
          <p:cNvPicPr>
            <a:picLocks noChangeAspect="1"/>
          </p:cNvPicPr>
          <p:nvPr/>
        </p:nvPicPr>
        <p:blipFill>
          <a:blip r:embed="rId3"/>
          <a:stretch>
            <a:fillRect/>
          </a:stretch>
        </p:blipFill>
        <p:spPr>
          <a:xfrm>
            <a:off x="609600" y="1371600"/>
            <a:ext cx="1193254" cy="1159300"/>
          </a:xfrm>
          <a:prstGeom prst="rect">
            <a:avLst/>
          </a:prstGeom>
        </p:spPr>
      </p:pic>
      <p:pic>
        <p:nvPicPr>
          <p:cNvPr id="13" name="Picture 12"/>
          <p:cNvPicPr>
            <a:picLocks noChangeAspect="1"/>
          </p:cNvPicPr>
          <p:nvPr/>
        </p:nvPicPr>
        <p:blipFill>
          <a:blip r:embed="rId4"/>
          <a:stretch>
            <a:fillRect/>
          </a:stretch>
        </p:blipFill>
        <p:spPr>
          <a:xfrm>
            <a:off x="488616" y="2743200"/>
            <a:ext cx="1416384" cy="1110794"/>
          </a:xfrm>
          <a:prstGeom prst="rect">
            <a:avLst/>
          </a:prstGeom>
        </p:spPr>
      </p:pic>
      <p:pic>
        <p:nvPicPr>
          <p:cNvPr id="14" name="Picture 13"/>
          <p:cNvPicPr>
            <a:picLocks noChangeAspect="1"/>
          </p:cNvPicPr>
          <p:nvPr/>
        </p:nvPicPr>
        <p:blipFill>
          <a:blip r:embed="rId5"/>
          <a:stretch>
            <a:fillRect/>
          </a:stretch>
        </p:blipFill>
        <p:spPr>
          <a:xfrm>
            <a:off x="512871" y="4038600"/>
            <a:ext cx="1392129" cy="1120494"/>
          </a:xfrm>
          <a:prstGeom prst="rect">
            <a:avLst/>
          </a:prstGeom>
        </p:spPr>
      </p:pic>
      <p:pic>
        <p:nvPicPr>
          <p:cNvPr id="15" name="Picture 14"/>
          <p:cNvPicPr>
            <a:picLocks noChangeAspect="1"/>
          </p:cNvPicPr>
          <p:nvPr/>
        </p:nvPicPr>
        <p:blipFill>
          <a:blip r:embed="rId6"/>
          <a:stretch>
            <a:fillRect/>
          </a:stretch>
        </p:blipFill>
        <p:spPr>
          <a:xfrm>
            <a:off x="685800" y="5486400"/>
            <a:ext cx="1130196" cy="1115644"/>
          </a:xfrm>
          <a:prstGeom prst="rect">
            <a:avLst/>
          </a:prstGeom>
        </p:spPr>
      </p:pic>
      <p:sp>
        <p:nvSpPr>
          <p:cNvPr id="17" name="Rectangle 16"/>
          <p:cNvSpPr>
            <a:spLocks/>
          </p:cNvSpPr>
          <p:nvPr/>
        </p:nvSpPr>
        <p:spPr>
          <a:xfrm>
            <a:off x="2590800" y="56388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894709"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61556"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p:cNvSpPr>
          <p:nvPr/>
        </p:nvSpPr>
        <p:spPr>
          <a:xfrm>
            <a:off x="2590800" y="42672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83658"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850505"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p:cNvSpPr>
          <p:nvPr/>
        </p:nvSpPr>
        <p:spPr>
          <a:xfrm>
            <a:off x="2590800" y="28956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894709"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83658"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872607"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sp>
        <p:nvSpPr>
          <p:cNvPr id="35" name="Rectangle 34"/>
          <p:cNvSpPr/>
          <p:nvPr/>
        </p:nvSpPr>
        <p:spPr>
          <a:xfrm>
            <a:off x="7848600"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850505"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867400"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38" name="Rectangle 37"/>
          <p:cNvSpPr/>
          <p:nvPr/>
        </p:nvSpPr>
        <p:spPr>
          <a:xfrm>
            <a:off x="38862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8768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486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8580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5562600" y="28194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562600" y="41910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610600" y="28194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610600" y="41910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7036" y="4191000"/>
            <a:ext cx="0" cy="1066800"/>
          </a:xfrm>
          <a:prstGeom prst="line">
            <a:avLst/>
          </a:prstGeom>
          <a:ln w="50800">
            <a:solidFill>
              <a:srgbClr val="2B3F9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065952" y="4191000"/>
            <a:ext cx="0" cy="1066800"/>
          </a:xfrm>
          <a:prstGeom prst="line">
            <a:avLst/>
          </a:prstGeom>
          <a:ln w="50800">
            <a:solidFill>
              <a:srgbClr val="2B3F91"/>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48768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53" name="Rectangle 52"/>
          <p:cNvSpPr/>
          <p:nvPr/>
        </p:nvSpPr>
        <p:spPr>
          <a:xfrm>
            <a:off x="2895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C</a:t>
            </a:r>
            <a:endParaRPr lang="en-US" dirty="0">
              <a:solidFill>
                <a:srgbClr val="000000"/>
              </a:solidFill>
            </a:endParaRPr>
          </a:p>
        </p:txBody>
      </p:sp>
      <p:sp>
        <p:nvSpPr>
          <p:cNvPr id="54" name="Rectangle 53"/>
          <p:cNvSpPr/>
          <p:nvPr/>
        </p:nvSpPr>
        <p:spPr>
          <a:xfrm>
            <a:off x="58674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55" name="Rectangle 54"/>
          <p:cNvSpPr/>
          <p:nvPr/>
        </p:nvSpPr>
        <p:spPr>
          <a:xfrm>
            <a:off x="7848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D</a:t>
            </a:r>
          </a:p>
        </p:txBody>
      </p:sp>
      <p:sp>
        <p:nvSpPr>
          <p:cNvPr id="42" name="Rectangle 41"/>
          <p:cNvSpPr/>
          <p:nvPr/>
        </p:nvSpPr>
        <p:spPr>
          <a:xfrm>
            <a:off x="5861556" y="1828800"/>
            <a:ext cx="390144" cy="278674"/>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850505" y="1828800"/>
            <a:ext cx="390144" cy="278674"/>
          </a:xfrm>
          <a:prstGeom prst="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839456" y="1828800"/>
            <a:ext cx="390144" cy="278674"/>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280081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Symmetry Axis Discovery</a:t>
            </a:r>
            <a:endParaRPr lang="en-US" dirty="0"/>
          </a:p>
        </p:txBody>
      </p:sp>
      <p:sp>
        <p:nvSpPr>
          <p:cNvPr id="4" name="Rectangle 3"/>
          <p:cNvSpPr>
            <a:spLocks/>
          </p:cNvSpPr>
          <p:nvPr/>
        </p:nvSpPr>
        <p:spPr>
          <a:xfrm>
            <a:off x="2590800" y="15240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94709" y="18288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83658" y="18288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2607" y="18288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14" y="1600200"/>
            <a:ext cx="505267" cy="4708981"/>
          </a:xfrm>
          <a:prstGeom prst="rect">
            <a:avLst/>
          </a:prstGeom>
          <a:noFill/>
        </p:spPr>
        <p:txBody>
          <a:bodyPr wrap="none" rtlCol="0">
            <a:spAutoFit/>
          </a:bodyPr>
          <a:lstStyle/>
          <a:p>
            <a:pPr algn="ctr"/>
            <a:r>
              <a:rPr lang="en-US" sz="3000" dirty="0" smtClean="0"/>
              <a:t>I</a:t>
            </a:r>
          </a:p>
          <a:p>
            <a:pPr algn="ctr"/>
            <a:endParaRPr lang="en-US" sz="3000" dirty="0"/>
          </a:p>
          <a:p>
            <a:pPr algn="ctr"/>
            <a:endParaRPr lang="en-US" sz="3000" dirty="0" smtClean="0"/>
          </a:p>
          <a:p>
            <a:pPr algn="ctr"/>
            <a:r>
              <a:rPr lang="en-US" sz="3000" dirty="0" smtClean="0"/>
              <a:t>II</a:t>
            </a:r>
          </a:p>
          <a:p>
            <a:pPr algn="ctr"/>
            <a:endParaRPr lang="en-US" sz="3000" dirty="0"/>
          </a:p>
          <a:p>
            <a:pPr algn="ctr"/>
            <a:endParaRPr lang="en-US" sz="3000" dirty="0" smtClean="0"/>
          </a:p>
          <a:p>
            <a:pPr algn="ctr"/>
            <a:r>
              <a:rPr lang="en-US" sz="3000" dirty="0" smtClean="0"/>
              <a:t>III</a:t>
            </a:r>
          </a:p>
          <a:p>
            <a:pPr algn="ctr"/>
            <a:endParaRPr lang="en-US" sz="3000" dirty="0"/>
          </a:p>
          <a:p>
            <a:pPr algn="ctr"/>
            <a:endParaRPr lang="en-US" sz="3000" dirty="0" smtClean="0"/>
          </a:p>
          <a:p>
            <a:pPr algn="ctr"/>
            <a:r>
              <a:rPr lang="en-US" sz="3000" dirty="0" smtClean="0"/>
              <a:t>IV</a:t>
            </a:r>
            <a:endParaRPr lang="en-US" sz="3000" dirty="0"/>
          </a:p>
        </p:txBody>
      </p:sp>
      <p:pic>
        <p:nvPicPr>
          <p:cNvPr id="12" name="Picture 11"/>
          <p:cNvPicPr>
            <a:picLocks noChangeAspect="1"/>
          </p:cNvPicPr>
          <p:nvPr/>
        </p:nvPicPr>
        <p:blipFill>
          <a:blip r:embed="rId3"/>
          <a:stretch>
            <a:fillRect/>
          </a:stretch>
        </p:blipFill>
        <p:spPr>
          <a:xfrm>
            <a:off x="609600" y="1371600"/>
            <a:ext cx="1193254" cy="1159300"/>
          </a:xfrm>
          <a:prstGeom prst="rect">
            <a:avLst/>
          </a:prstGeom>
        </p:spPr>
      </p:pic>
      <p:pic>
        <p:nvPicPr>
          <p:cNvPr id="13" name="Picture 12"/>
          <p:cNvPicPr>
            <a:picLocks noChangeAspect="1"/>
          </p:cNvPicPr>
          <p:nvPr/>
        </p:nvPicPr>
        <p:blipFill>
          <a:blip r:embed="rId4"/>
          <a:stretch>
            <a:fillRect/>
          </a:stretch>
        </p:blipFill>
        <p:spPr>
          <a:xfrm>
            <a:off x="488616" y="2743200"/>
            <a:ext cx="1416384" cy="1110794"/>
          </a:xfrm>
          <a:prstGeom prst="rect">
            <a:avLst/>
          </a:prstGeom>
        </p:spPr>
      </p:pic>
      <p:pic>
        <p:nvPicPr>
          <p:cNvPr id="14" name="Picture 13"/>
          <p:cNvPicPr>
            <a:picLocks noChangeAspect="1"/>
          </p:cNvPicPr>
          <p:nvPr/>
        </p:nvPicPr>
        <p:blipFill>
          <a:blip r:embed="rId5"/>
          <a:stretch>
            <a:fillRect/>
          </a:stretch>
        </p:blipFill>
        <p:spPr>
          <a:xfrm>
            <a:off x="512871" y="4038600"/>
            <a:ext cx="1392129" cy="1120494"/>
          </a:xfrm>
          <a:prstGeom prst="rect">
            <a:avLst/>
          </a:prstGeom>
        </p:spPr>
      </p:pic>
      <p:pic>
        <p:nvPicPr>
          <p:cNvPr id="15" name="Picture 14"/>
          <p:cNvPicPr>
            <a:picLocks noChangeAspect="1"/>
          </p:cNvPicPr>
          <p:nvPr/>
        </p:nvPicPr>
        <p:blipFill>
          <a:blip r:embed="rId6"/>
          <a:stretch>
            <a:fillRect/>
          </a:stretch>
        </p:blipFill>
        <p:spPr>
          <a:xfrm>
            <a:off x="685800" y="5486400"/>
            <a:ext cx="1130196" cy="1115644"/>
          </a:xfrm>
          <a:prstGeom prst="rect">
            <a:avLst/>
          </a:prstGeom>
        </p:spPr>
      </p:pic>
      <p:sp>
        <p:nvSpPr>
          <p:cNvPr id="17" name="Rectangle 16"/>
          <p:cNvSpPr>
            <a:spLocks/>
          </p:cNvSpPr>
          <p:nvPr/>
        </p:nvSpPr>
        <p:spPr>
          <a:xfrm>
            <a:off x="2590800" y="56388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894709"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61556"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p:cNvSpPr>
          <p:nvPr/>
        </p:nvSpPr>
        <p:spPr>
          <a:xfrm>
            <a:off x="2590800" y="42672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83658"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850505"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p:cNvSpPr>
          <p:nvPr/>
        </p:nvSpPr>
        <p:spPr>
          <a:xfrm>
            <a:off x="2590800" y="28956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894709"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83658"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872607"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sp>
        <p:nvSpPr>
          <p:cNvPr id="35" name="Rectangle 34"/>
          <p:cNvSpPr/>
          <p:nvPr/>
        </p:nvSpPr>
        <p:spPr>
          <a:xfrm>
            <a:off x="7848600"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850505"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867400"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38" name="Rectangle 37"/>
          <p:cNvSpPr/>
          <p:nvPr/>
        </p:nvSpPr>
        <p:spPr>
          <a:xfrm>
            <a:off x="38862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8768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486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8580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065952" y="4191000"/>
            <a:ext cx="4544648" cy="1066800"/>
            <a:chOff x="4065952" y="4191000"/>
            <a:chExt cx="4544648" cy="1066800"/>
          </a:xfrm>
        </p:grpSpPr>
        <p:cxnSp>
          <p:nvCxnSpPr>
            <p:cNvPr id="45" name="Straight Connector 44"/>
            <p:cNvCxnSpPr/>
            <p:nvPr/>
          </p:nvCxnSpPr>
          <p:spPr>
            <a:xfrm>
              <a:off x="5562600" y="41910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610600" y="41910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7036" y="4191000"/>
              <a:ext cx="0" cy="1066800"/>
            </a:xfrm>
            <a:prstGeom prst="line">
              <a:avLst/>
            </a:prstGeom>
            <a:ln w="50800">
              <a:solidFill>
                <a:srgbClr val="2B3F9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065952" y="4191000"/>
              <a:ext cx="0" cy="1066800"/>
            </a:xfrm>
            <a:prstGeom prst="line">
              <a:avLst/>
            </a:prstGeom>
            <a:ln w="50800">
              <a:solidFill>
                <a:srgbClr val="2B3F9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2" name="Rectangle 51"/>
          <p:cNvSpPr/>
          <p:nvPr/>
        </p:nvSpPr>
        <p:spPr>
          <a:xfrm>
            <a:off x="48768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53" name="Rectangle 52"/>
          <p:cNvSpPr/>
          <p:nvPr/>
        </p:nvSpPr>
        <p:spPr>
          <a:xfrm>
            <a:off x="2895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C</a:t>
            </a:r>
            <a:endParaRPr lang="en-US" dirty="0">
              <a:solidFill>
                <a:srgbClr val="000000"/>
              </a:solidFill>
            </a:endParaRPr>
          </a:p>
        </p:txBody>
      </p:sp>
      <p:sp>
        <p:nvSpPr>
          <p:cNvPr id="54" name="Rectangle 53"/>
          <p:cNvSpPr/>
          <p:nvPr/>
        </p:nvSpPr>
        <p:spPr>
          <a:xfrm>
            <a:off x="58674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55" name="Rectangle 54"/>
          <p:cNvSpPr/>
          <p:nvPr/>
        </p:nvSpPr>
        <p:spPr>
          <a:xfrm>
            <a:off x="7848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D</a:t>
            </a:r>
          </a:p>
        </p:txBody>
      </p:sp>
      <p:grpSp>
        <p:nvGrpSpPr>
          <p:cNvPr id="44" name="Group 43"/>
          <p:cNvGrpSpPr/>
          <p:nvPr/>
        </p:nvGrpSpPr>
        <p:grpSpPr>
          <a:xfrm>
            <a:off x="2590800" y="2819400"/>
            <a:ext cx="3048000" cy="1066800"/>
            <a:chOff x="5562600" y="2819400"/>
            <a:chExt cx="3048000" cy="1066800"/>
          </a:xfrm>
        </p:grpSpPr>
        <p:cxnSp>
          <p:nvCxnSpPr>
            <p:cNvPr id="50" name="Straight Connector 49"/>
            <p:cNvCxnSpPr/>
            <p:nvPr/>
          </p:nvCxnSpPr>
          <p:spPr>
            <a:xfrm>
              <a:off x="5562600" y="28194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8610600" y="28194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46" name="Rectangle 45"/>
          <p:cNvSpPr/>
          <p:nvPr/>
        </p:nvSpPr>
        <p:spPr>
          <a:xfrm>
            <a:off x="5861556" y="1828800"/>
            <a:ext cx="390144" cy="278674"/>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850505" y="1828800"/>
            <a:ext cx="390144" cy="278674"/>
          </a:xfrm>
          <a:prstGeom prst="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839456" y="1828800"/>
            <a:ext cx="390144" cy="278674"/>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372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0423E-6 3.81679E-7 L 0.32489 3.81679E-7 " pathEditMode="relative" rAng="0" ptsTypes="AA">
                                      <p:cBhvr>
                                        <p:cTn id="6" dur="2000" fill="hold"/>
                                        <p:tgtEl>
                                          <p:spTgt spid="44"/>
                                        </p:tgtEl>
                                        <p:attrNameLst>
                                          <p:attrName>ppt_x</p:attrName>
                                          <p:attrName>ppt_y</p:attrName>
                                        </p:attrNameLst>
                                      </p:cBhvr>
                                      <p:rCtr x="162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Symmetry Axis Discovery</a:t>
            </a:r>
            <a:endParaRPr lang="en-US" dirty="0"/>
          </a:p>
        </p:txBody>
      </p:sp>
      <p:sp>
        <p:nvSpPr>
          <p:cNvPr id="4" name="Rectangle 3"/>
          <p:cNvSpPr>
            <a:spLocks/>
          </p:cNvSpPr>
          <p:nvPr/>
        </p:nvSpPr>
        <p:spPr>
          <a:xfrm>
            <a:off x="2590800" y="15240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94709" y="18288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83658" y="18288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2607" y="18288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14" y="1600200"/>
            <a:ext cx="505267" cy="4708981"/>
          </a:xfrm>
          <a:prstGeom prst="rect">
            <a:avLst/>
          </a:prstGeom>
          <a:noFill/>
        </p:spPr>
        <p:txBody>
          <a:bodyPr wrap="none" rtlCol="0">
            <a:spAutoFit/>
          </a:bodyPr>
          <a:lstStyle/>
          <a:p>
            <a:pPr algn="ctr"/>
            <a:r>
              <a:rPr lang="en-US" sz="3000" dirty="0" smtClean="0"/>
              <a:t>I</a:t>
            </a:r>
          </a:p>
          <a:p>
            <a:pPr algn="ctr"/>
            <a:endParaRPr lang="en-US" sz="3000" dirty="0"/>
          </a:p>
          <a:p>
            <a:pPr algn="ctr"/>
            <a:endParaRPr lang="en-US" sz="3000" dirty="0" smtClean="0"/>
          </a:p>
          <a:p>
            <a:pPr algn="ctr"/>
            <a:r>
              <a:rPr lang="en-US" sz="3000" dirty="0" smtClean="0"/>
              <a:t>II</a:t>
            </a:r>
          </a:p>
          <a:p>
            <a:pPr algn="ctr"/>
            <a:endParaRPr lang="en-US" sz="3000" dirty="0"/>
          </a:p>
          <a:p>
            <a:pPr algn="ctr"/>
            <a:endParaRPr lang="en-US" sz="3000" dirty="0" smtClean="0"/>
          </a:p>
          <a:p>
            <a:pPr algn="ctr"/>
            <a:r>
              <a:rPr lang="en-US" sz="3000" dirty="0" smtClean="0"/>
              <a:t>III</a:t>
            </a:r>
          </a:p>
          <a:p>
            <a:pPr algn="ctr"/>
            <a:endParaRPr lang="en-US" sz="3000" dirty="0"/>
          </a:p>
          <a:p>
            <a:pPr algn="ctr"/>
            <a:endParaRPr lang="en-US" sz="3000" dirty="0" smtClean="0"/>
          </a:p>
          <a:p>
            <a:pPr algn="ctr"/>
            <a:r>
              <a:rPr lang="en-US" sz="3000" dirty="0" smtClean="0"/>
              <a:t>IV</a:t>
            </a:r>
            <a:endParaRPr lang="en-US" sz="3000" dirty="0"/>
          </a:p>
        </p:txBody>
      </p:sp>
      <p:pic>
        <p:nvPicPr>
          <p:cNvPr id="12" name="Picture 11"/>
          <p:cNvPicPr>
            <a:picLocks noChangeAspect="1"/>
          </p:cNvPicPr>
          <p:nvPr/>
        </p:nvPicPr>
        <p:blipFill>
          <a:blip r:embed="rId3"/>
          <a:stretch>
            <a:fillRect/>
          </a:stretch>
        </p:blipFill>
        <p:spPr>
          <a:xfrm>
            <a:off x="609600" y="1371600"/>
            <a:ext cx="1193254" cy="1159300"/>
          </a:xfrm>
          <a:prstGeom prst="rect">
            <a:avLst/>
          </a:prstGeom>
        </p:spPr>
      </p:pic>
      <p:pic>
        <p:nvPicPr>
          <p:cNvPr id="13" name="Picture 12"/>
          <p:cNvPicPr>
            <a:picLocks noChangeAspect="1"/>
          </p:cNvPicPr>
          <p:nvPr/>
        </p:nvPicPr>
        <p:blipFill>
          <a:blip r:embed="rId4"/>
          <a:stretch>
            <a:fillRect/>
          </a:stretch>
        </p:blipFill>
        <p:spPr>
          <a:xfrm>
            <a:off x="488616" y="2743200"/>
            <a:ext cx="1416384" cy="1110794"/>
          </a:xfrm>
          <a:prstGeom prst="rect">
            <a:avLst/>
          </a:prstGeom>
        </p:spPr>
      </p:pic>
      <p:pic>
        <p:nvPicPr>
          <p:cNvPr id="14" name="Picture 13"/>
          <p:cNvPicPr>
            <a:picLocks noChangeAspect="1"/>
          </p:cNvPicPr>
          <p:nvPr/>
        </p:nvPicPr>
        <p:blipFill>
          <a:blip r:embed="rId5"/>
          <a:stretch>
            <a:fillRect/>
          </a:stretch>
        </p:blipFill>
        <p:spPr>
          <a:xfrm>
            <a:off x="512871" y="4038600"/>
            <a:ext cx="1392129" cy="1120494"/>
          </a:xfrm>
          <a:prstGeom prst="rect">
            <a:avLst/>
          </a:prstGeom>
        </p:spPr>
      </p:pic>
      <p:pic>
        <p:nvPicPr>
          <p:cNvPr id="15" name="Picture 14"/>
          <p:cNvPicPr>
            <a:picLocks noChangeAspect="1"/>
          </p:cNvPicPr>
          <p:nvPr/>
        </p:nvPicPr>
        <p:blipFill>
          <a:blip r:embed="rId6"/>
          <a:stretch>
            <a:fillRect/>
          </a:stretch>
        </p:blipFill>
        <p:spPr>
          <a:xfrm>
            <a:off x="685800" y="5486400"/>
            <a:ext cx="1130196" cy="1115644"/>
          </a:xfrm>
          <a:prstGeom prst="rect">
            <a:avLst/>
          </a:prstGeom>
        </p:spPr>
      </p:pic>
      <p:sp>
        <p:nvSpPr>
          <p:cNvPr id="17" name="Rectangle 16"/>
          <p:cNvSpPr>
            <a:spLocks/>
          </p:cNvSpPr>
          <p:nvPr/>
        </p:nvSpPr>
        <p:spPr>
          <a:xfrm>
            <a:off x="2590800" y="56388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894709"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61556"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p:cNvSpPr>
          <p:nvPr/>
        </p:nvSpPr>
        <p:spPr>
          <a:xfrm>
            <a:off x="2590800" y="42672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83658"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850505"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p:cNvSpPr>
          <p:nvPr/>
        </p:nvSpPr>
        <p:spPr>
          <a:xfrm>
            <a:off x="2590800" y="28956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894709"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83658"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872607"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sp>
        <p:nvSpPr>
          <p:cNvPr id="35" name="Rectangle 34"/>
          <p:cNvSpPr/>
          <p:nvPr/>
        </p:nvSpPr>
        <p:spPr>
          <a:xfrm>
            <a:off x="7848600"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850505"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867400"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38" name="Rectangle 37"/>
          <p:cNvSpPr/>
          <p:nvPr/>
        </p:nvSpPr>
        <p:spPr>
          <a:xfrm>
            <a:off x="38862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8768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486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8580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562600" y="2819400"/>
            <a:ext cx="3048000" cy="1066800"/>
            <a:chOff x="5562600" y="2819400"/>
            <a:chExt cx="3048000" cy="1066800"/>
          </a:xfrm>
        </p:grpSpPr>
        <p:cxnSp>
          <p:nvCxnSpPr>
            <p:cNvPr id="43" name="Straight Connector 42"/>
            <p:cNvCxnSpPr/>
            <p:nvPr/>
          </p:nvCxnSpPr>
          <p:spPr>
            <a:xfrm>
              <a:off x="5562600" y="28194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610600" y="28194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2590800" y="4191000"/>
            <a:ext cx="4544648" cy="1066800"/>
            <a:chOff x="4065952" y="4191000"/>
            <a:chExt cx="4544648" cy="1066800"/>
          </a:xfrm>
        </p:grpSpPr>
        <p:cxnSp>
          <p:nvCxnSpPr>
            <p:cNvPr id="45" name="Straight Connector 44"/>
            <p:cNvCxnSpPr/>
            <p:nvPr/>
          </p:nvCxnSpPr>
          <p:spPr>
            <a:xfrm>
              <a:off x="5562600" y="41910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610600" y="41910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7036" y="4191000"/>
              <a:ext cx="0" cy="1066800"/>
            </a:xfrm>
            <a:prstGeom prst="line">
              <a:avLst/>
            </a:prstGeom>
            <a:ln w="50800">
              <a:solidFill>
                <a:srgbClr val="2B3F9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065952" y="4191000"/>
              <a:ext cx="0" cy="1066800"/>
            </a:xfrm>
            <a:prstGeom prst="line">
              <a:avLst/>
            </a:prstGeom>
            <a:ln w="50800">
              <a:solidFill>
                <a:srgbClr val="2B3F9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2" name="Rectangle 51"/>
          <p:cNvSpPr/>
          <p:nvPr/>
        </p:nvSpPr>
        <p:spPr>
          <a:xfrm>
            <a:off x="48768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53" name="Rectangle 52"/>
          <p:cNvSpPr/>
          <p:nvPr/>
        </p:nvSpPr>
        <p:spPr>
          <a:xfrm>
            <a:off x="2895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C</a:t>
            </a:r>
            <a:endParaRPr lang="en-US" dirty="0">
              <a:solidFill>
                <a:srgbClr val="000000"/>
              </a:solidFill>
            </a:endParaRPr>
          </a:p>
        </p:txBody>
      </p:sp>
      <p:sp>
        <p:nvSpPr>
          <p:cNvPr id="54" name="Rectangle 53"/>
          <p:cNvSpPr/>
          <p:nvPr/>
        </p:nvSpPr>
        <p:spPr>
          <a:xfrm>
            <a:off x="58674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55" name="Rectangle 54"/>
          <p:cNvSpPr/>
          <p:nvPr/>
        </p:nvSpPr>
        <p:spPr>
          <a:xfrm>
            <a:off x="7848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D</a:t>
            </a:r>
          </a:p>
        </p:txBody>
      </p:sp>
      <p:sp>
        <p:nvSpPr>
          <p:cNvPr id="44" name="Rectangle 43"/>
          <p:cNvSpPr/>
          <p:nvPr/>
        </p:nvSpPr>
        <p:spPr>
          <a:xfrm>
            <a:off x="5861556" y="1828800"/>
            <a:ext cx="390144" cy="278674"/>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850505" y="1828800"/>
            <a:ext cx="390144" cy="278674"/>
          </a:xfrm>
          <a:prstGeom prst="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839456" y="1828800"/>
            <a:ext cx="390144" cy="278674"/>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131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74523E-6 -8.25815E-7 L 0.16157 -8.25815E-7 " pathEditMode="relative" rAng="0" ptsTypes="AA">
                                      <p:cBhvr>
                                        <p:cTn id="6" dur="2000" fill="hold"/>
                                        <p:tgtEl>
                                          <p:spTgt spid="16"/>
                                        </p:tgtEl>
                                        <p:attrNameLst>
                                          <p:attrName>ppt_x</p:attrName>
                                          <p:attrName>ppt_y</p:attrName>
                                        </p:attrNameLst>
                                      </p:cBhvr>
                                      <p:rCtr x="80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Symmetry Type Discovery</a:t>
            </a:r>
            <a:endParaRPr lang="en-US" dirty="0"/>
          </a:p>
        </p:txBody>
      </p:sp>
      <p:sp>
        <p:nvSpPr>
          <p:cNvPr id="4" name="Rectangle 3"/>
          <p:cNvSpPr>
            <a:spLocks/>
          </p:cNvSpPr>
          <p:nvPr/>
        </p:nvSpPr>
        <p:spPr>
          <a:xfrm>
            <a:off x="2590800" y="15240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94709" y="18288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83658" y="18288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72607" y="18288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14" y="1600200"/>
            <a:ext cx="505267" cy="4708981"/>
          </a:xfrm>
          <a:prstGeom prst="rect">
            <a:avLst/>
          </a:prstGeom>
          <a:noFill/>
        </p:spPr>
        <p:txBody>
          <a:bodyPr wrap="none" rtlCol="0">
            <a:spAutoFit/>
          </a:bodyPr>
          <a:lstStyle/>
          <a:p>
            <a:pPr algn="ctr"/>
            <a:r>
              <a:rPr lang="en-US" sz="3000" dirty="0" smtClean="0"/>
              <a:t>I</a:t>
            </a:r>
          </a:p>
          <a:p>
            <a:pPr algn="ctr"/>
            <a:endParaRPr lang="en-US" sz="3000" dirty="0"/>
          </a:p>
          <a:p>
            <a:pPr algn="ctr"/>
            <a:endParaRPr lang="en-US" sz="3000" dirty="0" smtClean="0"/>
          </a:p>
          <a:p>
            <a:pPr algn="ctr"/>
            <a:r>
              <a:rPr lang="en-US" sz="3000" dirty="0" smtClean="0"/>
              <a:t>II</a:t>
            </a:r>
          </a:p>
          <a:p>
            <a:pPr algn="ctr"/>
            <a:endParaRPr lang="en-US" sz="3000" dirty="0"/>
          </a:p>
          <a:p>
            <a:pPr algn="ctr"/>
            <a:endParaRPr lang="en-US" sz="3000" dirty="0" smtClean="0"/>
          </a:p>
          <a:p>
            <a:pPr algn="ctr"/>
            <a:r>
              <a:rPr lang="en-US" sz="3000" dirty="0" smtClean="0"/>
              <a:t>III</a:t>
            </a:r>
          </a:p>
          <a:p>
            <a:pPr algn="ctr"/>
            <a:endParaRPr lang="en-US" sz="3000" dirty="0"/>
          </a:p>
          <a:p>
            <a:pPr algn="ctr"/>
            <a:endParaRPr lang="en-US" sz="3000" dirty="0" smtClean="0"/>
          </a:p>
          <a:p>
            <a:pPr algn="ctr"/>
            <a:r>
              <a:rPr lang="en-US" sz="3000" dirty="0" smtClean="0"/>
              <a:t>IV</a:t>
            </a:r>
            <a:endParaRPr lang="en-US" sz="3000" dirty="0"/>
          </a:p>
        </p:txBody>
      </p:sp>
      <p:pic>
        <p:nvPicPr>
          <p:cNvPr id="12" name="Picture 11"/>
          <p:cNvPicPr>
            <a:picLocks noChangeAspect="1"/>
          </p:cNvPicPr>
          <p:nvPr/>
        </p:nvPicPr>
        <p:blipFill>
          <a:blip r:embed="rId3"/>
          <a:stretch>
            <a:fillRect/>
          </a:stretch>
        </p:blipFill>
        <p:spPr>
          <a:xfrm>
            <a:off x="609600" y="1371600"/>
            <a:ext cx="1193254" cy="1159300"/>
          </a:xfrm>
          <a:prstGeom prst="rect">
            <a:avLst/>
          </a:prstGeom>
        </p:spPr>
      </p:pic>
      <p:pic>
        <p:nvPicPr>
          <p:cNvPr id="13" name="Picture 12"/>
          <p:cNvPicPr>
            <a:picLocks noChangeAspect="1"/>
          </p:cNvPicPr>
          <p:nvPr/>
        </p:nvPicPr>
        <p:blipFill>
          <a:blip r:embed="rId4"/>
          <a:stretch>
            <a:fillRect/>
          </a:stretch>
        </p:blipFill>
        <p:spPr>
          <a:xfrm>
            <a:off x="488616" y="2743200"/>
            <a:ext cx="1416384" cy="1110794"/>
          </a:xfrm>
          <a:prstGeom prst="rect">
            <a:avLst/>
          </a:prstGeom>
        </p:spPr>
      </p:pic>
      <p:pic>
        <p:nvPicPr>
          <p:cNvPr id="14" name="Picture 13"/>
          <p:cNvPicPr>
            <a:picLocks noChangeAspect="1"/>
          </p:cNvPicPr>
          <p:nvPr/>
        </p:nvPicPr>
        <p:blipFill>
          <a:blip r:embed="rId5"/>
          <a:stretch>
            <a:fillRect/>
          </a:stretch>
        </p:blipFill>
        <p:spPr>
          <a:xfrm>
            <a:off x="512871" y="4038600"/>
            <a:ext cx="1392129" cy="1120494"/>
          </a:xfrm>
          <a:prstGeom prst="rect">
            <a:avLst/>
          </a:prstGeom>
        </p:spPr>
      </p:pic>
      <p:pic>
        <p:nvPicPr>
          <p:cNvPr id="15" name="Picture 14"/>
          <p:cNvPicPr>
            <a:picLocks noChangeAspect="1"/>
          </p:cNvPicPr>
          <p:nvPr/>
        </p:nvPicPr>
        <p:blipFill>
          <a:blip r:embed="rId6"/>
          <a:stretch>
            <a:fillRect/>
          </a:stretch>
        </p:blipFill>
        <p:spPr>
          <a:xfrm>
            <a:off x="685800" y="5486400"/>
            <a:ext cx="1130196" cy="1115644"/>
          </a:xfrm>
          <a:prstGeom prst="rect">
            <a:avLst/>
          </a:prstGeom>
        </p:spPr>
      </p:pic>
      <p:sp>
        <p:nvSpPr>
          <p:cNvPr id="17" name="Rectangle 16"/>
          <p:cNvSpPr>
            <a:spLocks/>
          </p:cNvSpPr>
          <p:nvPr/>
        </p:nvSpPr>
        <p:spPr>
          <a:xfrm>
            <a:off x="2590800" y="56388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894709"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61556"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p:cNvSpPr>
          <p:nvPr/>
        </p:nvSpPr>
        <p:spPr>
          <a:xfrm>
            <a:off x="2590800" y="42672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83658"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850505" y="45720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p:cNvSpPr>
          <p:nvPr/>
        </p:nvSpPr>
        <p:spPr>
          <a:xfrm>
            <a:off x="2590800" y="2895600"/>
            <a:ext cx="6019800" cy="838200"/>
          </a:xfrm>
          <a:prstGeom prst="rect">
            <a:avLst/>
          </a:prstGeom>
          <a:solidFill>
            <a:schemeClr val="accent6">
              <a:lumMod val="60000"/>
              <a:lumOff val="40000"/>
              <a:alpha val="70000"/>
            </a:schemeClr>
          </a:solidFill>
          <a:ln w="1905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894709"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83658"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872607"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sp>
        <p:nvSpPr>
          <p:cNvPr id="35" name="Rectangle 34"/>
          <p:cNvSpPr/>
          <p:nvPr/>
        </p:nvSpPr>
        <p:spPr>
          <a:xfrm>
            <a:off x="7848600" y="32004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850505" y="3200400"/>
            <a:ext cx="390144" cy="278674"/>
          </a:xfrm>
          <a:prstGeom prst="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867400" y="3200400"/>
            <a:ext cx="390144" cy="27867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38" name="Rectangle 37"/>
          <p:cNvSpPr/>
          <p:nvPr/>
        </p:nvSpPr>
        <p:spPr>
          <a:xfrm>
            <a:off x="38862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8768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486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858000" y="59436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5562600" y="28194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562600" y="4191000"/>
            <a:ext cx="0" cy="106680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610600" y="28194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610600" y="4191000"/>
            <a:ext cx="0" cy="1066800"/>
          </a:xfrm>
          <a:prstGeom prst="line">
            <a:avLst/>
          </a:prstGeom>
          <a:ln w="508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047036" y="4191000"/>
            <a:ext cx="0" cy="1066800"/>
          </a:xfrm>
          <a:prstGeom prst="line">
            <a:avLst/>
          </a:prstGeom>
          <a:ln w="50800">
            <a:solidFill>
              <a:srgbClr val="2B3F9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065952" y="4191000"/>
            <a:ext cx="0" cy="1066800"/>
          </a:xfrm>
          <a:prstGeom prst="line">
            <a:avLst/>
          </a:prstGeom>
          <a:ln w="50800">
            <a:solidFill>
              <a:srgbClr val="2B3F91"/>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48768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53" name="Rectangle 52"/>
          <p:cNvSpPr/>
          <p:nvPr/>
        </p:nvSpPr>
        <p:spPr>
          <a:xfrm>
            <a:off x="2895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C</a:t>
            </a:r>
            <a:endParaRPr lang="en-US" dirty="0">
              <a:solidFill>
                <a:srgbClr val="000000"/>
              </a:solidFill>
            </a:endParaRPr>
          </a:p>
        </p:txBody>
      </p:sp>
      <p:sp>
        <p:nvSpPr>
          <p:cNvPr id="54" name="Rectangle 53"/>
          <p:cNvSpPr/>
          <p:nvPr/>
        </p:nvSpPr>
        <p:spPr>
          <a:xfrm>
            <a:off x="58674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55" name="Rectangle 54"/>
          <p:cNvSpPr/>
          <p:nvPr/>
        </p:nvSpPr>
        <p:spPr>
          <a:xfrm>
            <a:off x="7848600" y="4572000"/>
            <a:ext cx="390144" cy="278674"/>
          </a:xfrm>
          <a:prstGeom prst="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D</a:t>
            </a:r>
          </a:p>
        </p:txBody>
      </p:sp>
      <p:sp>
        <p:nvSpPr>
          <p:cNvPr id="42" name="Rectangle 41"/>
          <p:cNvSpPr/>
          <p:nvPr/>
        </p:nvSpPr>
        <p:spPr>
          <a:xfrm>
            <a:off x="5861556" y="1828800"/>
            <a:ext cx="390144" cy="278674"/>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850505" y="1828800"/>
            <a:ext cx="390144" cy="278674"/>
          </a:xfrm>
          <a:prstGeom prst="rect">
            <a:avLst/>
          </a:prstGeom>
          <a:solidFill>
            <a:schemeClr val="bg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839456" y="1828800"/>
            <a:ext cx="390144" cy="278674"/>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793313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Evaluation methods</a:t>
            </a:r>
          </a:p>
          <a:p>
            <a:r>
              <a:rPr lang="en-US" dirty="0" smtClean="0"/>
              <a:t>Evaluation </a:t>
            </a:r>
            <a:r>
              <a:rPr lang="en-US" dirty="0"/>
              <a:t>on </a:t>
            </a:r>
            <a:r>
              <a:rPr lang="en-US" dirty="0" smtClean="0"/>
              <a:t>training</a:t>
            </a:r>
          </a:p>
          <a:p>
            <a:r>
              <a:rPr lang="en-US" dirty="0" smtClean="0"/>
              <a:t>Evaluation </a:t>
            </a:r>
            <a:r>
              <a:rPr lang="en-US" dirty="0"/>
              <a:t>on </a:t>
            </a:r>
            <a:r>
              <a:rPr lang="en-US" dirty="0" smtClean="0"/>
              <a:t>testing</a:t>
            </a:r>
          </a:p>
        </p:txBody>
      </p:sp>
    </p:spTree>
    <p:extLst>
      <p:ext uri="{BB962C8B-B14F-4D97-AF65-F5344CB8AC3E}">
        <p14:creationId xmlns:p14="http://schemas.microsoft.com/office/powerpoint/2010/main" xmlns="" val="41963736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a:bodyPr>
          <a:lstStyle/>
          <a:p>
            <a:r>
              <a:rPr lang="en-US" dirty="0" smtClean="0"/>
              <a:t>Evaluation methods</a:t>
            </a:r>
          </a:p>
          <a:p>
            <a:pPr lvl="1"/>
            <a:r>
              <a:rPr lang="en-US" dirty="0" smtClean="0"/>
              <a:t>Viewpoint classification accuracy</a:t>
            </a:r>
          </a:p>
          <a:p>
            <a:pPr lvl="1"/>
            <a:r>
              <a:rPr lang="en-US" dirty="0" smtClean="0">
                <a:solidFill>
                  <a:srgbClr val="A6A6A6"/>
                </a:solidFill>
              </a:rPr>
              <a:t>Average </a:t>
            </a:r>
            <a:r>
              <a:rPr lang="en-US" dirty="0">
                <a:solidFill>
                  <a:srgbClr val="A6A6A6"/>
                </a:solidFill>
              </a:rPr>
              <a:t>viewpoint angle </a:t>
            </a:r>
            <a:r>
              <a:rPr lang="en-US" dirty="0" smtClean="0">
                <a:solidFill>
                  <a:srgbClr val="A6A6A6"/>
                </a:solidFill>
              </a:rPr>
              <a:t>deviation</a:t>
            </a:r>
          </a:p>
          <a:p>
            <a:pPr lvl="1"/>
            <a:r>
              <a:rPr lang="en-US" dirty="0" smtClean="0">
                <a:solidFill>
                  <a:srgbClr val="A6A6A6"/>
                </a:solidFill>
              </a:rPr>
              <a:t>Oracle (</a:t>
            </a:r>
            <a:r>
              <a:rPr lang="en-US" dirty="0">
                <a:solidFill>
                  <a:srgbClr val="A6A6A6"/>
                </a:solidFill>
              </a:rPr>
              <a:t>Unsupervised Object </a:t>
            </a:r>
            <a:r>
              <a:rPr lang="en-US" dirty="0" smtClean="0">
                <a:solidFill>
                  <a:srgbClr val="A6A6A6"/>
                </a:solidFill>
              </a:rPr>
              <a:t>Discovery)</a:t>
            </a:r>
          </a:p>
          <a:p>
            <a:pPr lvl="2"/>
            <a:r>
              <a:rPr lang="en-US" dirty="0">
                <a:solidFill>
                  <a:srgbClr val="A6A6A6"/>
                </a:solidFill>
              </a:rPr>
              <a:t>assign each aligned viewpoint to one of the </a:t>
            </a:r>
            <a:r>
              <a:rPr lang="en-US" dirty="0" smtClean="0">
                <a:solidFill>
                  <a:srgbClr val="A6A6A6"/>
                </a:solidFill>
              </a:rPr>
              <a:t>directions</a:t>
            </a:r>
          </a:p>
          <a:p>
            <a:pPr lvl="2"/>
            <a:r>
              <a:rPr lang="en-US" dirty="0" smtClean="0">
                <a:solidFill>
                  <a:srgbClr val="A6A6A6"/>
                </a:solidFill>
              </a:rPr>
              <a:t>evaluate based </a:t>
            </a:r>
            <a:r>
              <a:rPr lang="en-US" dirty="0">
                <a:solidFill>
                  <a:srgbClr val="A6A6A6"/>
                </a:solidFill>
              </a:rPr>
              <a:t>on the resultant </a:t>
            </a:r>
            <a:r>
              <a:rPr lang="en-US" dirty="0" smtClean="0">
                <a:solidFill>
                  <a:srgbClr val="A6A6A6"/>
                </a:solidFill>
              </a:rPr>
              <a:t>view-</a:t>
            </a:r>
            <a:r>
              <a:rPr lang="en-US" dirty="0">
                <a:solidFill>
                  <a:srgbClr val="A6A6A6"/>
                </a:solidFill>
              </a:rPr>
              <a:t>to-</a:t>
            </a:r>
            <a:r>
              <a:rPr lang="en-US" dirty="0" smtClean="0">
                <a:solidFill>
                  <a:srgbClr val="A6A6A6"/>
                </a:solidFill>
              </a:rPr>
              <a:t>view mapping</a:t>
            </a:r>
          </a:p>
          <a:p>
            <a:r>
              <a:rPr lang="en-US" dirty="0" smtClean="0">
                <a:solidFill>
                  <a:schemeClr val="bg1">
                    <a:lumMod val="75000"/>
                  </a:schemeClr>
                </a:solidFill>
              </a:rPr>
              <a:t>Evaluation </a:t>
            </a:r>
            <a:r>
              <a:rPr lang="en-US" dirty="0">
                <a:solidFill>
                  <a:schemeClr val="bg1">
                    <a:lumMod val="75000"/>
                  </a:schemeClr>
                </a:solidFill>
              </a:rPr>
              <a:t>on </a:t>
            </a:r>
            <a:r>
              <a:rPr lang="en-US" dirty="0" smtClean="0">
                <a:solidFill>
                  <a:schemeClr val="bg1">
                    <a:lumMod val="75000"/>
                  </a:schemeClr>
                </a:solidFill>
              </a:rPr>
              <a:t>training</a:t>
            </a:r>
          </a:p>
          <a:p>
            <a:r>
              <a:rPr lang="en-US" dirty="0" smtClean="0">
                <a:solidFill>
                  <a:schemeClr val="bg1">
                    <a:lumMod val="75000"/>
                  </a:schemeClr>
                </a:solidFill>
              </a:rPr>
              <a:t>Evaluation </a:t>
            </a:r>
            <a:r>
              <a:rPr lang="en-US" dirty="0">
                <a:solidFill>
                  <a:schemeClr val="bg1">
                    <a:lumMod val="75000"/>
                  </a:schemeClr>
                </a:solidFill>
              </a:rPr>
              <a:t>on </a:t>
            </a:r>
            <a:r>
              <a:rPr lang="en-US" dirty="0" smtClean="0">
                <a:solidFill>
                  <a:schemeClr val="bg1">
                    <a:lumMod val="75000"/>
                  </a:schemeClr>
                </a:solidFill>
              </a:rPr>
              <a:t>testing</a:t>
            </a:r>
          </a:p>
        </p:txBody>
      </p:sp>
    </p:spTree>
    <p:extLst>
      <p:ext uri="{BB962C8B-B14F-4D97-AF65-F5344CB8AC3E}">
        <p14:creationId xmlns:p14="http://schemas.microsoft.com/office/powerpoint/2010/main" xmlns="" val="30265119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a:bodyPr>
          <a:lstStyle/>
          <a:p>
            <a:r>
              <a:rPr lang="en-US" dirty="0" smtClean="0"/>
              <a:t>Evaluation methods</a:t>
            </a:r>
          </a:p>
          <a:p>
            <a:pPr lvl="1"/>
            <a:r>
              <a:rPr lang="en-US" dirty="0" smtClean="0"/>
              <a:t>Viewpoint classification accuracy</a:t>
            </a:r>
          </a:p>
          <a:p>
            <a:pPr lvl="1"/>
            <a:r>
              <a:rPr lang="en-US" dirty="0" smtClean="0"/>
              <a:t>Average </a:t>
            </a:r>
            <a:r>
              <a:rPr lang="en-US" dirty="0"/>
              <a:t>viewpoint angle </a:t>
            </a:r>
            <a:r>
              <a:rPr lang="en-US" dirty="0" smtClean="0"/>
              <a:t>deviation</a:t>
            </a:r>
          </a:p>
          <a:p>
            <a:pPr lvl="1"/>
            <a:r>
              <a:rPr lang="en-US" dirty="0" smtClean="0">
                <a:solidFill>
                  <a:srgbClr val="A6A6A6"/>
                </a:solidFill>
              </a:rPr>
              <a:t>Oracle (</a:t>
            </a:r>
            <a:r>
              <a:rPr lang="en-US" dirty="0">
                <a:solidFill>
                  <a:srgbClr val="A6A6A6"/>
                </a:solidFill>
              </a:rPr>
              <a:t>Unsupervised Object </a:t>
            </a:r>
            <a:r>
              <a:rPr lang="en-US" dirty="0" smtClean="0">
                <a:solidFill>
                  <a:srgbClr val="A6A6A6"/>
                </a:solidFill>
              </a:rPr>
              <a:t>Discovery)</a:t>
            </a:r>
          </a:p>
          <a:p>
            <a:pPr lvl="2"/>
            <a:r>
              <a:rPr lang="en-US" dirty="0">
                <a:solidFill>
                  <a:srgbClr val="A6A6A6"/>
                </a:solidFill>
              </a:rPr>
              <a:t>assign each aligned viewpoint to one of the </a:t>
            </a:r>
            <a:r>
              <a:rPr lang="en-US" dirty="0" smtClean="0">
                <a:solidFill>
                  <a:srgbClr val="A6A6A6"/>
                </a:solidFill>
              </a:rPr>
              <a:t>directions</a:t>
            </a:r>
          </a:p>
          <a:p>
            <a:pPr lvl="2"/>
            <a:r>
              <a:rPr lang="en-US" dirty="0" smtClean="0">
                <a:solidFill>
                  <a:srgbClr val="A6A6A6"/>
                </a:solidFill>
              </a:rPr>
              <a:t>evaluate based </a:t>
            </a:r>
            <a:r>
              <a:rPr lang="en-US" dirty="0">
                <a:solidFill>
                  <a:srgbClr val="A6A6A6"/>
                </a:solidFill>
              </a:rPr>
              <a:t>on the resultant </a:t>
            </a:r>
            <a:r>
              <a:rPr lang="en-US" dirty="0" smtClean="0">
                <a:solidFill>
                  <a:srgbClr val="A6A6A6"/>
                </a:solidFill>
              </a:rPr>
              <a:t>view-</a:t>
            </a:r>
            <a:r>
              <a:rPr lang="en-US" dirty="0">
                <a:solidFill>
                  <a:srgbClr val="A6A6A6"/>
                </a:solidFill>
              </a:rPr>
              <a:t>to-</a:t>
            </a:r>
            <a:r>
              <a:rPr lang="en-US" dirty="0" smtClean="0">
                <a:solidFill>
                  <a:srgbClr val="A6A6A6"/>
                </a:solidFill>
              </a:rPr>
              <a:t>view mapping</a:t>
            </a:r>
          </a:p>
          <a:p>
            <a:r>
              <a:rPr lang="en-US" dirty="0" smtClean="0">
                <a:solidFill>
                  <a:schemeClr val="bg1">
                    <a:lumMod val="75000"/>
                  </a:schemeClr>
                </a:solidFill>
              </a:rPr>
              <a:t>Evaluation </a:t>
            </a:r>
            <a:r>
              <a:rPr lang="en-US" dirty="0">
                <a:solidFill>
                  <a:schemeClr val="bg1">
                    <a:lumMod val="75000"/>
                  </a:schemeClr>
                </a:solidFill>
              </a:rPr>
              <a:t>on </a:t>
            </a:r>
            <a:r>
              <a:rPr lang="en-US" dirty="0" smtClean="0">
                <a:solidFill>
                  <a:schemeClr val="bg1">
                    <a:lumMod val="75000"/>
                  </a:schemeClr>
                </a:solidFill>
              </a:rPr>
              <a:t>training</a:t>
            </a:r>
          </a:p>
          <a:p>
            <a:r>
              <a:rPr lang="en-US" dirty="0" smtClean="0">
                <a:solidFill>
                  <a:schemeClr val="bg1">
                    <a:lumMod val="75000"/>
                  </a:schemeClr>
                </a:solidFill>
              </a:rPr>
              <a:t>Evaluation </a:t>
            </a:r>
            <a:r>
              <a:rPr lang="en-US" dirty="0">
                <a:solidFill>
                  <a:schemeClr val="bg1">
                    <a:lumMod val="75000"/>
                  </a:schemeClr>
                </a:solidFill>
              </a:rPr>
              <a:t>on </a:t>
            </a:r>
            <a:r>
              <a:rPr lang="en-US" dirty="0" smtClean="0">
                <a:solidFill>
                  <a:schemeClr val="bg1">
                    <a:lumMod val="75000"/>
                  </a:schemeClr>
                </a:solidFill>
              </a:rPr>
              <a:t>testing</a:t>
            </a:r>
          </a:p>
        </p:txBody>
      </p:sp>
      <p:grpSp>
        <p:nvGrpSpPr>
          <p:cNvPr id="4" name="Group 3"/>
          <p:cNvGrpSpPr/>
          <p:nvPr/>
        </p:nvGrpSpPr>
        <p:grpSpPr>
          <a:xfrm>
            <a:off x="6553200" y="2743200"/>
            <a:ext cx="304800" cy="482600"/>
            <a:chOff x="8001000" y="228600"/>
            <a:chExt cx="685800" cy="1066800"/>
          </a:xfrm>
        </p:grpSpPr>
        <p:cxnSp>
          <p:nvCxnSpPr>
            <p:cNvPr id="5" name="Straight Connector 4"/>
            <p:cNvCxnSpPr/>
            <p:nvPr/>
          </p:nvCxnSpPr>
          <p:spPr>
            <a:xfrm flipV="1">
              <a:off x="8686800" y="228600"/>
              <a:ext cx="0" cy="1066800"/>
            </a:xfrm>
            <a:prstGeom prst="line">
              <a:avLst/>
            </a:prstGeom>
            <a:ln>
              <a:solidFill>
                <a:srgbClr val="008000"/>
              </a:solidFill>
              <a:tailEnd type="arrow" w="lg" len="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8001000" y="381000"/>
              <a:ext cx="685800" cy="914400"/>
            </a:xfrm>
            <a:prstGeom prst="line">
              <a:avLst/>
            </a:prstGeom>
            <a:ln>
              <a:solidFill>
                <a:srgbClr val="000090"/>
              </a:solidFill>
              <a:headEnd type="none"/>
              <a:tailEnd type="arrow"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4739102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a:bodyPr>
          <a:lstStyle/>
          <a:p>
            <a:r>
              <a:rPr lang="en-US" dirty="0" smtClean="0"/>
              <a:t>Evaluation methods</a:t>
            </a:r>
          </a:p>
          <a:p>
            <a:pPr lvl="1"/>
            <a:r>
              <a:rPr lang="en-US" dirty="0" smtClean="0"/>
              <a:t>Viewpoint classification accuracy</a:t>
            </a:r>
          </a:p>
          <a:p>
            <a:pPr lvl="1"/>
            <a:r>
              <a:rPr lang="en-US" dirty="0" smtClean="0"/>
              <a:t>Average </a:t>
            </a:r>
            <a:r>
              <a:rPr lang="en-US" dirty="0"/>
              <a:t>viewpoint angle </a:t>
            </a:r>
            <a:r>
              <a:rPr lang="en-US" dirty="0" smtClean="0"/>
              <a:t>deviation</a:t>
            </a:r>
          </a:p>
          <a:p>
            <a:pPr lvl="1"/>
            <a:r>
              <a:rPr lang="en-US" dirty="0" smtClean="0">
                <a:solidFill>
                  <a:srgbClr val="000000"/>
                </a:solidFill>
              </a:rPr>
              <a:t>Oracle (</a:t>
            </a:r>
            <a:r>
              <a:rPr lang="en-US" dirty="0">
                <a:solidFill>
                  <a:srgbClr val="000000"/>
                </a:solidFill>
              </a:rPr>
              <a:t>Unsupervised Object </a:t>
            </a:r>
            <a:r>
              <a:rPr lang="en-US" dirty="0" smtClean="0">
                <a:solidFill>
                  <a:srgbClr val="000000"/>
                </a:solidFill>
              </a:rPr>
              <a:t>Discovery)</a:t>
            </a:r>
          </a:p>
          <a:p>
            <a:pPr lvl="2"/>
            <a:r>
              <a:rPr lang="en-US" dirty="0">
                <a:solidFill>
                  <a:srgbClr val="000000"/>
                </a:solidFill>
              </a:rPr>
              <a:t>assign each aligned viewpoint to one of the </a:t>
            </a:r>
            <a:r>
              <a:rPr lang="en-US" dirty="0" smtClean="0">
                <a:solidFill>
                  <a:srgbClr val="000000"/>
                </a:solidFill>
              </a:rPr>
              <a:t>directions</a:t>
            </a:r>
          </a:p>
          <a:p>
            <a:pPr lvl="2"/>
            <a:r>
              <a:rPr lang="en-US" dirty="0" smtClean="0">
                <a:solidFill>
                  <a:srgbClr val="000000"/>
                </a:solidFill>
              </a:rPr>
              <a:t>evaluate based </a:t>
            </a:r>
            <a:r>
              <a:rPr lang="en-US" dirty="0">
                <a:solidFill>
                  <a:srgbClr val="000000"/>
                </a:solidFill>
              </a:rPr>
              <a:t>on the resultant </a:t>
            </a:r>
            <a:r>
              <a:rPr lang="en-US" dirty="0" smtClean="0">
                <a:solidFill>
                  <a:srgbClr val="000000"/>
                </a:solidFill>
              </a:rPr>
              <a:t>view-</a:t>
            </a:r>
            <a:r>
              <a:rPr lang="en-US" dirty="0">
                <a:solidFill>
                  <a:srgbClr val="000000"/>
                </a:solidFill>
              </a:rPr>
              <a:t>to-</a:t>
            </a:r>
            <a:r>
              <a:rPr lang="en-US" dirty="0" smtClean="0">
                <a:solidFill>
                  <a:srgbClr val="000000"/>
                </a:solidFill>
              </a:rPr>
              <a:t>view mapping</a:t>
            </a:r>
          </a:p>
          <a:p>
            <a:r>
              <a:rPr lang="en-US" dirty="0" smtClean="0">
                <a:solidFill>
                  <a:schemeClr val="bg1">
                    <a:lumMod val="75000"/>
                  </a:schemeClr>
                </a:solidFill>
              </a:rPr>
              <a:t>Evaluation </a:t>
            </a:r>
            <a:r>
              <a:rPr lang="en-US" dirty="0">
                <a:solidFill>
                  <a:schemeClr val="bg1">
                    <a:lumMod val="75000"/>
                  </a:schemeClr>
                </a:solidFill>
              </a:rPr>
              <a:t>on </a:t>
            </a:r>
            <a:r>
              <a:rPr lang="en-US" dirty="0" smtClean="0">
                <a:solidFill>
                  <a:schemeClr val="bg1">
                    <a:lumMod val="75000"/>
                  </a:schemeClr>
                </a:solidFill>
              </a:rPr>
              <a:t>training</a:t>
            </a:r>
          </a:p>
          <a:p>
            <a:r>
              <a:rPr lang="en-US" dirty="0" smtClean="0">
                <a:solidFill>
                  <a:schemeClr val="bg1">
                    <a:lumMod val="75000"/>
                  </a:schemeClr>
                </a:solidFill>
              </a:rPr>
              <a:t>Evaluation </a:t>
            </a:r>
            <a:r>
              <a:rPr lang="en-US" dirty="0">
                <a:solidFill>
                  <a:schemeClr val="bg1">
                    <a:lumMod val="75000"/>
                  </a:schemeClr>
                </a:solidFill>
              </a:rPr>
              <a:t>on </a:t>
            </a:r>
            <a:r>
              <a:rPr lang="en-US" dirty="0" smtClean="0">
                <a:solidFill>
                  <a:schemeClr val="bg1">
                    <a:lumMod val="75000"/>
                  </a:schemeClr>
                </a:solidFill>
              </a:rPr>
              <a:t>testing</a:t>
            </a:r>
          </a:p>
        </p:txBody>
      </p:sp>
      <p:grpSp>
        <p:nvGrpSpPr>
          <p:cNvPr id="4" name="Group 3"/>
          <p:cNvGrpSpPr/>
          <p:nvPr/>
        </p:nvGrpSpPr>
        <p:grpSpPr>
          <a:xfrm>
            <a:off x="6553200" y="2743200"/>
            <a:ext cx="304800" cy="482600"/>
            <a:chOff x="8001000" y="228600"/>
            <a:chExt cx="685800" cy="1066800"/>
          </a:xfrm>
        </p:grpSpPr>
        <p:cxnSp>
          <p:nvCxnSpPr>
            <p:cNvPr id="5" name="Straight Connector 4"/>
            <p:cNvCxnSpPr/>
            <p:nvPr/>
          </p:nvCxnSpPr>
          <p:spPr>
            <a:xfrm flipV="1">
              <a:off x="8686800" y="228600"/>
              <a:ext cx="0" cy="1066800"/>
            </a:xfrm>
            <a:prstGeom prst="line">
              <a:avLst/>
            </a:prstGeom>
            <a:ln>
              <a:solidFill>
                <a:srgbClr val="008000"/>
              </a:solidFill>
              <a:tailEnd type="arrow" w="lg" len="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8001000" y="381000"/>
              <a:ext cx="685800" cy="914400"/>
            </a:xfrm>
            <a:prstGeom prst="line">
              <a:avLst/>
            </a:prstGeom>
            <a:ln>
              <a:solidFill>
                <a:srgbClr val="000090"/>
              </a:solidFill>
              <a:headEnd type="none"/>
              <a:tailEnd type="arrow"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283156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1" name="Picture 23" descr="Z:\csail\vision-videolabelme\people\jxiao\talks\standford_2012\tv\tv8.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3394810445"/>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a:bodyPr>
          <a:lstStyle/>
          <a:p>
            <a:r>
              <a:rPr lang="en-US" dirty="0" smtClean="0"/>
              <a:t>Evaluation methods</a:t>
            </a:r>
          </a:p>
          <a:p>
            <a:r>
              <a:rPr lang="en-US" dirty="0" smtClean="0"/>
              <a:t>Evaluation </a:t>
            </a:r>
            <a:r>
              <a:rPr lang="en-US" dirty="0"/>
              <a:t>on </a:t>
            </a:r>
            <a:r>
              <a:rPr lang="en-US" dirty="0" smtClean="0"/>
              <a:t>training</a:t>
            </a:r>
          </a:p>
          <a:p>
            <a:pPr marL="742950" lvl="2" indent="-342900"/>
            <a:r>
              <a:rPr lang="en-US" dirty="0"/>
              <a:t>How far is the automatic alignment from manual alignment</a:t>
            </a:r>
            <a:r>
              <a:rPr lang="en-US" dirty="0" smtClean="0"/>
              <a:t>?</a:t>
            </a:r>
          </a:p>
          <a:p>
            <a:r>
              <a:rPr lang="en-US" dirty="0" smtClean="0">
                <a:solidFill>
                  <a:schemeClr val="bg1">
                    <a:lumMod val="85000"/>
                  </a:schemeClr>
                </a:solidFill>
              </a:rPr>
              <a:t>Evaluation </a:t>
            </a:r>
            <a:r>
              <a:rPr lang="en-US" dirty="0">
                <a:solidFill>
                  <a:schemeClr val="bg1">
                    <a:lumMod val="85000"/>
                  </a:schemeClr>
                </a:solidFill>
              </a:rPr>
              <a:t>on </a:t>
            </a:r>
            <a:r>
              <a:rPr lang="en-US" dirty="0" smtClean="0">
                <a:solidFill>
                  <a:schemeClr val="bg1">
                    <a:lumMod val="85000"/>
                  </a:schemeClr>
                </a:solidFill>
              </a:rPr>
              <a:t>testing</a:t>
            </a:r>
          </a:p>
        </p:txBody>
      </p:sp>
    </p:spTree>
    <p:extLst>
      <p:ext uri="{BB962C8B-B14F-4D97-AF65-F5344CB8AC3E}">
        <p14:creationId xmlns:p14="http://schemas.microsoft.com/office/powerpoint/2010/main" xmlns="" val="28504142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 Accuracy</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85800" y="1600200"/>
            <a:ext cx="7772400" cy="4369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Oval 3"/>
          <p:cNvSpPr/>
          <p:nvPr/>
        </p:nvSpPr>
        <p:spPr>
          <a:xfrm>
            <a:off x="6553200" y="5562600"/>
            <a:ext cx="9906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826524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914400" y="1549854"/>
            <a:ext cx="7494521" cy="44699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Alignment </a:t>
            </a:r>
            <a:r>
              <a:rPr lang="en-US" dirty="0"/>
              <a:t>Angle Deviation</a:t>
            </a:r>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Oval 3"/>
          <p:cNvSpPr/>
          <p:nvPr/>
        </p:nvSpPr>
        <p:spPr>
          <a:xfrm>
            <a:off x="6553200" y="5562600"/>
            <a:ext cx="9906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848600" y="533400"/>
            <a:ext cx="457200" cy="711200"/>
            <a:chOff x="8001000" y="228600"/>
            <a:chExt cx="685800" cy="1066800"/>
          </a:xfrm>
        </p:grpSpPr>
        <p:cxnSp>
          <p:nvCxnSpPr>
            <p:cNvPr id="5" name="Straight Connector 4"/>
            <p:cNvCxnSpPr/>
            <p:nvPr/>
          </p:nvCxnSpPr>
          <p:spPr>
            <a:xfrm flipV="1">
              <a:off x="8686800" y="228600"/>
              <a:ext cx="0" cy="1066800"/>
            </a:xfrm>
            <a:prstGeom prst="line">
              <a:avLst/>
            </a:prstGeom>
            <a:ln>
              <a:solidFill>
                <a:srgbClr val="008000"/>
              </a:solidFill>
              <a:tailEnd type="arrow" w="lg" len="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8001000" y="381000"/>
              <a:ext cx="685800" cy="914400"/>
            </a:xfrm>
            <a:prstGeom prst="line">
              <a:avLst/>
            </a:prstGeom>
            <a:ln>
              <a:solidFill>
                <a:srgbClr val="000090"/>
              </a:solidFill>
              <a:headEnd type="none"/>
              <a:tailEnd type="arrow"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507636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Alignment</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Z:\csail\vision-torralba5\people\cvpr2012pano\paper\cvpr2012\avgImg\manual\outdoor\beach.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11527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t>
            </a:r>
            <a:r>
              <a:rPr lang="en-US" dirty="0"/>
              <a:t>Alignment </a:t>
            </a:r>
            <a:r>
              <a:rPr lang="en-US" dirty="0">
                <a:solidFill>
                  <a:srgbClr val="993333"/>
                </a:solidFill>
              </a:rPr>
              <a:t>84.4%</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Z:\csail\vision-torralba5\people\cvpr2012pano\paper\cvpr2012\avgImg\automatic\outdoor\beach.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01443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t>
            </a:r>
            <a:r>
              <a:rPr lang="en-US" dirty="0"/>
              <a:t>Alignment </a:t>
            </a:r>
            <a:r>
              <a:rPr lang="en-US" dirty="0">
                <a:solidFill>
                  <a:srgbClr val="993333"/>
                </a:solidFill>
              </a:rPr>
              <a:t>84.4%</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Z:\csail\vision-torralba5\people\cvpr2012pano\paper\cvpr2012\avgImg\automatic\outdoor\beach.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9144000" y="1447800"/>
            <a:ext cx="0" cy="4572000"/>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0" y="1447800"/>
            <a:ext cx="0" cy="4572000"/>
          </a:xfrm>
          <a:prstGeom prst="line">
            <a:avLst/>
          </a:prstGeom>
          <a:ln w="762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00600" y="5015805"/>
            <a:ext cx="4648200" cy="1384995"/>
          </a:xfrm>
          <a:prstGeom prst="rect">
            <a:avLst/>
          </a:prstGeom>
          <a:noFill/>
        </p:spPr>
        <p:txBody>
          <a:bodyPr wrap="square" rtlCol="0">
            <a:spAutoFit/>
          </a:bodyPr>
          <a:lstStyle/>
          <a:p>
            <a:r>
              <a:rPr lang="en-US" sz="2800" dirty="0" smtClean="0"/>
              <a:t>Place Centric Panoramic Representation of the Space</a:t>
            </a:r>
          </a:p>
          <a:p>
            <a:endParaRPr lang="en-US" sz="2800" dirty="0"/>
          </a:p>
        </p:txBody>
      </p:sp>
    </p:spTree>
    <p:extLst>
      <p:ext uri="{BB962C8B-B14F-4D97-AF65-F5344CB8AC3E}">
        <p14:creationId xmlns:p14="http://schemas.microsoft.com/office/powerpoint/2010/main" xmlns="" val="214911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Alignment</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Z:\csail\vision-torralba5\people\jxiao\cvpr2012pano\SUN_source_code_v2\data\sun360\avgImg\rand\outdoor\beach.png"/>
          <p:cNvPicPr>
            <a:picLocks noChangeAspect="1" noChangeArrowheads="1"/>
          </p:cNvPicPr>
          <p:nvPr/>
        </p:nvPicPr>
        <p:blipFill>
          <a:blip r:embed="rId4"/>
          <a:srcRect/>
          <a:stretch>
            <a:fillRect/>
          </a:stretch>
        </p:blipFill>
        <p:spPr bwMode="auto">
          <a:xfrm>
            <a:off x="0" y="1447800"/>
            <a:ext cx="9144000" cy="4572000"/>
          </a:xfrm>
          <a:prstGeom prst="rect">
            <a:avLst/>
          </a:prstGeom>
          <a:noFill/>
        </p:spPr>
      </p:pic>
    </p:spTree>
    <p:extLst>
      <p:ext uri="{BB962C8B-B14F-4D97-AF65-F5344CB8AC3E}">
        <p14:creationId xmlns:p14="http://schemas.microsoft.com/office/powerpoint/2010/main" xmlns="" val="12801443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Alignment</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766020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Z:\csail\vision-torralba5\people\cvpr2012pano\paper\cvpr2012\avgImg\manual\indoor\church.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31478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95.5%</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766020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Z:\csail\vision-torralba5\people\cvpr2012pano\paper\cvpr2012\avgImg\automatic\indoor\church.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49361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95.5%</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766020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Z:\csail\vision-torralba5\people\cvpr2012pano\paper\cvpr2012\avgImg\automatic\indoor\church.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Connector 8"/>
          <p:cNvCxnSpPr/>
          <p:nvPr/>
        </p:nvCxnSpPr>
        <p:spPr>
          <a:xfrm>
            <a:off x="9144000" y="1447800"/>
            <a:ext cx="0" cy="4572000"/>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72000" y="1447800"/>
            <a:ext cx="0" cy="4572000"/>
          </a:xfrm>
          <a:prstGeom prst="line">
            <a:avLst/>
          </a:prstGeom>
          <a:ln w="762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04032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5" descr="Z:\csail\vision-videolabelme\people\jxiao\talks\standford_2012\tv\tv10.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2091505" y="1807172"/>
            <a:ext cx="4960991" cy="4572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Object Pose Recognition</a:t>
            </a:r>
          </a:p>
        </p:txBody>
      </p:sp>
    </p:spTree>
    <p:extLst>
      <p:ext uri="{BB962C8B-B14F-4D97-AF65-F5344CB8AC3E}">
        <p14:creationId xmlns:p14="http://schemas.microsoft.com/office/powerpoint/2010/main" xmlns="" val="1177326866"/>
      </p:ext>
    </p:extLst>
  </p:cSld>
  <p:clrMapOvr>
    <a:masterClrMapping/>
  </p:clrMapOvr>
  <mc:AlternateContent xmlns:mc="http://schemas.openxmlformats.org/markup-compatibility/2006">
    <mc:Choice xmlns:p14="http://schemas.microsoft.com/office/powerpoint/2010/main" xmlns="" Requires="p14">
      <p:transition spd="slow" p14:dur="2000" advClick="0" advTm="200"/>
    </mc:Choice>
    <mc:Fallback>
      <p:transition spd="slow" advClick="0" advTm="2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Alignment</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766020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058" name="Picture 2" descr="Z:\csail\vision-torralba5\people\jxiao\cvpr2012pano\SUN_source_code_v2\data\sun360\avgImg\rand\indoor\church.png"/>
          <p:cNvPicPr>
            <a:picLocks noChangeAspect="1" noChangeArrowheads="1"/>
          </p:cNvPicPr>
          <p:nvPr/>
        </p:nvPicPr>
        <p:blipFill>
          <a:blip r:embed="rId4"/>
          <a:srcRect/>
          <a:stretch>
            <a:fillRect/>
          </a:stretch>
        </p:blipFill>
        <p:spPr bwMode="auto">
          <a:xfrm>
            <a:off x="0" y="1447800"/>
            <a:ext cx="9144000" cy="4572000"/>
          </a:xfrm>
          <a:prstGeom prst="rect">
            <a:avLst/>
          </a:prstGeom>
          <a:noFill/>
        </p:spPr>
      </p:pic>
    </p:spTree>
    <p:extLst>
      <p:ext uri="{BB962C8B-B14F-4D97-AF65-F5344CB8AC3E}">
        <p14:creationId xmlns:p14="http://schemas.microsoft.com/office/powerpoint/2010/main" xmlns="" val="39149361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Alignment</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707220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0" name="Picture 2" descr="Z:\csail\vision-torralba5\people\cvpr2012pano\paper\cvpr2012\avgImg\manual\indoor\hotel_room.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03807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88.5%</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707220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459" name="Picture 3" descr="Z:\csail\vision-torralba5\people\cvpr2012pano\paper\cvpr2012\avgImg\automatic\indoor\hotel_room.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52477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Alignment</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707220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082" name="Picture 2" descr="Z:\csail\vision-torralba5\people\jxiao\cvpr2012pano\SUN_source_code_v2\data\sun360\avgImg\rand\indoor\hotel_room.png"/>
          <p:cNvPicPr>
            <a:picLocks noChangeAspect="1" noChangeArrowheads="1"/>
          </p:cNvPicPr>
          <p:nvPr/>
        </p:nvPicPr>
        <p:blipFill>
          <a:blip r:embed="rId4"/>
          <a:srcRect/>
          <a:stretch>
            <a:fillRect/>
          </a:stretch>
        </p:blipFill>
        <p:spPr bwMode="auto">
          <a:xfrm>
            <a:off x="0" y="1447800"/>
            <a:ext cx="9144000" cy="4572000"/>
          </a:xfrm>
          <a:prstGeom prst="rect">
            <a:avLst/>
          </a:prstGeom>
          <a:noFill/>
        </p:spPr>
      </p:pic>
    </p:spTree>
    <p:extLst>
      <p:ext uri="{BB962C8B-B14F-4D97-AF65-F5344CB8AC3E}">
        <p14:creationId xmlns:p14="http://schemas.microsoft.com/office/powerpoint/2010/main" xmlns="" val="28552477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Alignment</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64847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4" name="Picture 2" descr="Z:\csail\vision-torralba5\people\cvpr2012pano\paper\cvpr2012\avgImg\manual\outdoor\street.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08203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76.6%</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64847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482" name="Picture 2" descr="Z:\csail\vision-torralba5\people\cvpr2012pano\paper\cvpr2012\avgImg\automatic\outdoor\street.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04809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76.6%</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64847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482" name="Picture 2" descr="Z:\csail\vision-torralba5\people\cvpr2012pano\paper\cvpr2012\avgImg\automatic\outdoor\street.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Connector 8"/>
          <p:cNvCxnSpPr/>
          <p:nvPr/>
        </p:nvCxnSpPr>
        <p:spPr>
          <a:xfrm>
            <a:off x="2438400" y="1447800"/>
            <a:ext cx="0" cy="4572000"/>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58000" y="1447800"/>
            <a:ext cx="0" cy="4572000"/>
          </a:xfrm>
          <a:prstGeom prst="line">
            <a:avLst/>
          </a:prstGeom>
          <a:ln w="762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643373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Alignment</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64847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106" name="Picture 2" descr="Z:\csail\vision-torralba5\people\jxiao\cvpr2012pano\SUN_source_code_v2\data\sun360\avgImg\rand\outdoor\street.png"/>
          <p:cNvPicPr>
            <a:picLocks noChangeAspect="1" noChangeArrowheads="1"/>
          </p:cNvPicPr>
          <p:nvPr/>
        </p:nvPicPr>
        <p:blipFill>
          <a:blip r:embed="rId4"/>
          <a:srcRect/>
          <a:stretch>
            <a:fillRect/>
          </a:stretch>
        </p:blipFill>
        <p:spPr bwMode="auto">
          <a:xfrm>
            <a:off x="0" y="1447800"/>
            <a:ext cx="9144000" cy="4572000"/>
          </a:xfrm>
          <a:prstGeom prst="rect">
            <a:avLst/>
          </a:prstGeom>
          <a:noFill/>
        </p:spPr>
      </p:pic>
    </p:spTree>
    <p:extLst>
      <p:ext uri="{BB962C8B-B14F-4D97-AF65-F5344CB8AC3E}">
        <p14:creationId xmlns:p14="http://schemas.microsoft.com/office/powerpoint/2010/main" xmlns="" val="39904809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Alignment</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23483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362" name="Picture 2" descr="Z:\csail\vision-torralba5\people\cvpr2012pano\paper\cvpr2012\avgImg\manual\outdoor\coast.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08203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r>
              <a:rPr lang="en-US" dirty="0" smtClean="0"/>
              <a:t>Alignment </a:t>
            </a:r>
            <a:r>
              <a:rPr lang="en-US" dirty="0" smtClean="0">
                <a:solidFill>
                  <a:srgbClr val="993333"/>
                </a:solidFill>
              </a:rPr>
              <a:t>51.3%</a:t>
            </a:r>
            <a:endParaRPr lang="en-US" dirty="0">
              <a:solidFill>
                <a:srgbClr val="993333"/>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152" y="6096000"/>
            <a:ext cx="8382000" cy="138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p:nvPr/>
        </p:nvGrpSpPr>
        <p:grpSpPr>
          <a:xfrm>
            <a:off x="-2348360" y="5943600"/>
            <a:ext cx="17969360" cy="1371600"/>
            <a:chOff x="-8251200" y="5943600"/>
            <a:chExt cx="17969360" cy="1371600"/>
          </a:xfrm>
        </p:grpSpPr>
        <p:sp>
          <p:nvSpPr>
            <p:cNvPr id="4" name="Rectangle 3"/>
            <p:cNvSpPr/>
            <p:nvPr/>
          </p:nvSpPr>
          <p:spPr>
            <a:xfrm>
              <a:off x="103136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51200" y="5943600"/>
              <a:ext cx="8686800" cy="1371600"/>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650" name="Picture 2" descr="Z:\csail\vision-torralba5\people\cvpr2012pano\paper\cvpr2012\avgImg\automatic\outdoor\coast.pn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14478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4597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TotalTime>
  <Words>5409</Words>
  <Application>Microsoft Macintosh PowerPoint</Application>
  <PresentationFormat>On-screen Show (4:3)</PresentationFormat>
  <Paragraphs>905</Paragraphs>
  <Slides>141</Slides>
  <Notes>124</Notes>
  <HiddenSlides>0</HiddenSlides>
  <MMClips>0</MMClips>
  <ScaleCrop>false</ScaleCrop>
  <HeadingPairs>
    <vt:vector size="4" baseType="variant">
      <vt:variant>
        <vt:lpstr>Theme</vt:lpstr>
      </vt:variant>
      <vt:variant>
        <vt:i4>1</vt:i4>
      </vt:variant>
      <vt:variant>
        <vt:lpstr>Slide Titles</vt:lpstr>
      </vt:variant>
      <vt:variant>
        <vt:i4>141</vt:i4>
      </vt:variant>
    </vt:vector>
  </HeadingPairs>
  <TitlesOfParts>
    <vt:vector size="142" baseType="lpstr">
      <vt:lpstr>Office Theme</vt:lpstr>
      <vt:lpstr>Recognizing Scene Viewpoint using Panoramic Place Representation</vt:lpstr>
      <vt:lpstr>Scene Viewpoint Recognition</vt:lpstr>
      <vt:lpstr>Object Pose Recognition</vt:lpstr>
      <vt:lpstr>Object Pose Recognition</vt:lpstr>
      <vt:lpstr>Object Pose Recognition</vt:lpstr>
      <vt:lpstr>Object Pose Recognition</vt:lpstr>
      <vt:lpstr>Object Pose Recognition</vt:lpstr>
      <vt:lpstr>Object Pose Recognition</vt:lpstr>
      <vt:lpstr>Object Pose Recognition</vt:lpstr>
      <vt:lpstr>Object Pose Recognition</vt:lpstr>
      <vt:lpstr>Object Pose Recognition</vt:lpstr>
      <vt:lpstr>Object Pose Recognition</vt:lpstr>
      <vt:lpstr>Scene Viewpoint Recognition</vt:lpstr>
      <vt:lpstr>Scene Viewpoint Recognition</vt:lpstr>
      <vt:lpstr>Scene Viewpoint Recognition</vt:lpstr>
      <vt:lpstr>Scene Viewpoint Recognition</vt:lpstr>
      <vt:lpstr>Scene Viewpoint Recognition</vt:lpstr>
      <vt:lpstr>Scene Viewpoint Recognition</vt:lpstr>
      <vt:lpstr>Scene Viewpoint Recognition</vt:lpstr>
      <vt:lpstr>Scene Viewpoint Recognition</vt:lpstr>
      <vt:lpstr>Slide 21</vt:lpstr>
      <vt:lpstr>Place categorization &amp; viewpoint recognition</vt:lpstr>
      <vt:lpstr>Testing Time</vt:lpstr>
      <vt:lpstr>Sample Normal Photos from Panorama</vt:lpstr>
      <vt:lpstr>Sample Normal Photos from Panorama</vt:lpstr>
      <vt:lpstr>Sample Normal Photos from Panorama</vt:lpstr>
      <vt:lpstr>Sample Normal Photos from Panorama</vt:lpstr>
      <vt:lpstr>Sample Normal Photos from Panorama</vt:lpstr>
      <vt:lpstr>Sample Normal Photos from Panorama</vt:lpstr>
      <vt:lpstr>Sample Normal Photos from Panorama</vt:lpstr>
      <vt:lpstr>Aligned Panorama</vt:lpstr>
      <vt:lpstr>Viewpoint classifier</vt:lpstr>
      <vt:lpstr>Viewpoint classifier</vt:lpstr>
      <vt:lpstr>Unaligned Views</vt:lpstr>
      <vt:lpstr>Panorama Alignment</vt:lpstr>
      <vt:lpstr>Panorama alignment &amp; viewpoint classifier</vt:lpstr>
      <vt:lpstr>Problem Definition</vt:lpstr>
      <vt:lpstr>Definition of Scene</vt:lpstr>
      <vt:lpstr>Algorithm Pipeline</vt:lpstr>
      <vt:lpstr>Place Categorization</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Panorama alignment &amp; viewpoint classifier</vt:lpstr>
      <vt:lpstr>Details</vt:lpstr>
      <vt:lpstr>Algorithm Analysis</vt:lpstr>
      <vt:lpstr>Algorithm Analysis</vt:lpstr>
      <vt:lpstr>Symmetry Property of Scenes</vt:lpstr>
      <vt:lpstr>Slide 63</vt:lpstr>
      <vt:lpstr>Slide 64</vt:lpstr>
      <vt:lpstr>Slide 65</vt:lpstr>
      <vt:lpstr>Slide 66</vt:lpstr>
      <vt:lpstr>Slide 67</vt:lpstr>
      <vt:lpstr>Slide 68</vt:lpstr>
      <vt:lpstr>View Sharing Under Symmetry</vt:lpstr>
      <vt:lpstr>View Sharing Under Symmetry</vt:lpstr>
      <vt:lpstr>View Sharing Under Symmetry</vt:lpstr>
      <vt:lpstr>View Sharing Under Symmetry</vt:lpstr>
      <vt:lpstr>Symmetry Axis Discovery</vt:lpstr>
      <vt:lpstr>Symmetry Axis Discovery</vt:lpstr>
      <vt:lpstr>Symmetry Type Discovery</vt:lpstr>
      <vt:lpstr>Evaluation</vt:lpstr>
      <vt:lpstr>Evaluation</vt:lpstr>
      <vt:lpstr>Evaluation</vt:lpstr>
      <vt:lpstr>Evaluation</vt:lpstr>
      <vt:lpstr>Evaluation</vt:lpstr>
      <vt:lpstr>Alignment Accuracy</vt:lpstr>
      <vt:lpstr>Alignment Angle Deviation</vt:lpstr>
      <vt:lpstr>Manual Alignment</vt:lpstr>
      <vt:lpstr>Automatic Alignment 84.4%</vt:lpstr>
      <vt:lpstr>Automatic Alignment 84.4%</vt:lpstr>
      <vt:lpstr>Random Alignment</vt:lpstr>
      <vt:lpstr>Manual Alignment</vt:lpstr>
      <vt:lpstr>Automatic Alignment 95.5%</vt:lpstr>
      <vt:lpstr>Automatic Alignment 95.5%</vt:lpstr>
      <vt:lpstr>Random Alignment</vt:lpstr>
      <vt:lpstr>Manual Alignment</vt:lpstr>
      <vt:lpstr>Automatic Alignment 88.5%</vt:lpstr>
      <vt:lpstr>Random Alignment</vt:lpstr>
      <vt:lpstr>Manual Alignment</vt:lpstr>
      <vt:lpstr>Automatic Alignment 76.6%</vt:lpstr>
      <vt:lpstr>Automatic Alignment 76.6%</vt:lpstr>
      <vt:lpstr>Random Alignment</vt:lpstr>
      <vt:lpstr>Manual Alignment</vt:lpstr>
      <vt:lpstr>Automatic Alignment 51.3%</vt:lpstr>
      <vt:lpstr>Automatic Alignment 51.3%</vt:lpstr>
      <vt:lpstr>Random Alignment</vt:lpstr>
      <vt:lpstr>Manual Alignment</vt:lpstr>
      <vt:lpstr>Automatic Alignment 41.7%</vt:lpstr>
      <vt:lpstr>Automatic Alignment 41.7%</vt:lpstr>
      <vt:lpstr>Random Alignment</vt:lpstr>
      <vt:lpstr>Evaluation</vt:lpstr>
      <vt:lpstr>Evaluation for Testing</vt:lpstr>
      <vt:lpstr>Evaluation for Testing</vt:lpstr>
      <vt:lpstr>Viewpoint Prediction Accuracy</vt:lpstr>
      <vt:lpstr>Visualization of Results</vt:lpstr>
      <vt:lpstr>Visualization of Results</vt:lpstr>
      <vt:lpstr>Visualization of Results</vt:lpstr>
      <vt:lpstr>Canonical view of objects</vt:lpstr>
      <vt:lpstr>Canonical view of objects</vt:lpstr>
      <vt:lpstr>Canonical view of scenes</vt:lpstr>
      <vt:lpstr>Canonical view of scenes</vt:lpstr>
      <vt:lpstr>Viewpoint Annotation for Truth</vt:lpstr>
      <vt:lpstr>Canonical Viewpoint of Scenes</vt:lpstr>
      <vt:lpstr>Canonical Viewpoint of Scenes</vt:lpstr>
      <vt:lpstr>Canonical Viewpoint of Scenes</vt:lpstr>
      <vt:lpstr>Canonical Viewpoint of Scenes</vt:lpstr>
      <vt:lpstr>Canonical Viewpoint of Scenes</vt:lpstr>
      <vt:lpstr>Canonical Viewpoint of Scenes</vt:lpstr>
      <vt:lpstr>Correlation of views and SUN categories</vt:lpstr>
      <vt:lpstr>Slide 125</vt:lpstr>
      <vt:lpstr>Slide 126</vt:lpstr>
      <vt:lpstr>Slide 127</vt:lpstr>
      <vt:lpstr>Slide 128</vt:lpstr>
      <vt:lpstr>Image Extrapolation</vt:lpstr>
      <vt:lpstr>Recognize Viewpoint in Scenes</vt:lpstr>
      <vt:lpstr>Slide 131</vt:lpstr>
      <vt:lpstr>Slide 132</vt:lpstr>
      <vt:lpstr>Slide 133</vt:lpstr>
      <vt:lpstr>Slide 134</vt:lpstr>
      <vt:lpstr>Slide 135</vt:lpstr>
      <vt:lpstr>Slide 136</vt:lpstr>
      <vt:lpstr>Boundary extension</vt:lpstr>
      <vt:lpstr>Slide 138</vt:lpstr>
      <vt:lpstr>Slide 139</vt:lpstr>
      <vt:lpstr>Slide 140</vt:lpstr>
      <vt:lpstr>Recognizing Scene Viewpoint using Panoramic Place Representation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jxiao</dc:creator>
  <cp:lastModifiedBy>jxiao</cp:lastModifiedBy>
  <cp:revision>257</cp:revision>
  <dcterms:created xsi:type="dcterms:W3CDTF">2012-04-14T20:36:41Z</dcterms:created>
  <dcterms:modified xsi:type="dcterms:W3CDTF">2012-06-08T22:03:06Z</dcterms:modified>
</cp:coreProperties>
</file>